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311" r:id="rId2"/>
    <p:sldId id="305" r:id="rId3"/>
    <p:sldId id="326" r:id="rId4"/>
    <p:sldId id="325" r:id="rId5"/>
    <p:sldId id="278" r:id="rId6"/>
    <p:sldId id="327" r:id="rId7"/>
    <p:sldId id="281" r:id="rId8"/>
    <p:sldId id="282" r:id="rId9"/>
    <p:sldId id="328" r:id="rId10"/>
    <p:sldId id="283" r:id="rId11"/>
    <p:sldId id="284" r:id="rId12"/>
    <p:sldId id="292" r:id="rId13"/>
    <p:sldId id="329" r:id="rId14"/>
    <p:sldId id="291" r:id="rId15"/>
    <p:sldId id="303" r:id="rId16"/>
    <p:sldId id="315" r:id="rId17"/>
    <p:sldId id="316" r:id="rId18"/>
    <p:sldId id="317" r:id="rId19"/>
    <p:sldId id="330" r:id="rId20"/>
    <p:sldId id="331" r:id="rId21"/>
    <p:sldId id="332" r:id="rId22"/>
    <p:sldId id="333" r:id="rId23"/>
    <p:sldId id="334" r:id="rId24"/>
    <p:sldId id="335" r:id="rId25"/>
    <p:sldId id="33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5870"/>
    <a:srgbClr val="5257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AF606853-7671-496A-8E4F-DF71F8EC918B}" styleName="深色样式 1 - 强调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0A1B5D5-9B99-4C35-A422-299274C87663}" styleName="中度样式 1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08" autoAdjust="0"/>
    <p:restoredTop sz="94517" autoAdjust="0"/>
  </p:normalViewPr>
  <p:slideViewPr>
    <p:cSldViewPr snapToGrid="0">
      <p:cViewPr varScale="1">
        <p:scale>
          <a:sx n="114" d="100"/>
          <a:sy n="114" d="100"/>
        </p:scale>
        <p:origin x="4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2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4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13" Type="http://schemas.openxmlformats.org/officeDocument/2006/relationships/image" Target="../media/image24.wmf"/><Relationship Id="rId3" Type="http://schemas.openxmlformats.org/officeDocument/2006/relationships/image" Target="../media/image14.wmf"/><Relationship Id="rId7" Type="http://schemas.openxmlformats.org/officeDocument/2006/relationships/image" Target="../media/image18.wmf"/><Relationship Id="rId12" Type="http://schemas.openxmlformats.org/officeDocument/2006/relationships/image" Target="../media/image23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6" Type="http://schemas.openxmlformats.org/officeDocument/2006/relationships/image" Target="../media/image17.wmf"/><Relationship Id="rId11" Type="http://schemas.openxmlformats.org/officeDocument/2006/relationships/image" Target="../media/image22.wmf"/><Relationship Id="rId5" Type="http://schemas.openxmlformats.org/officeDocument/2006/relationships/image" Target="../media/image16.wmf"/><Relationship Id="rId10" Type="http://schemas.openxmlformats.org/officeDocument/2006/relationships/image" Target="../media/image21.wmf"/><Relationship Id="rId4" Type="http://schemas.openxmlformats.org/officeDocument/2006/relationships/image" Target="../media/image15.wmf"/><Relationship Id="rId9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EB7F40-1D7B-43E3-B6D8-EC22CFF9FC3C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FAB2A-9F08-4CB1-A8CD-3F12F30E0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509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E33DA-66E1-4A91-B3BE-21AC3029BCA2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2EE76F-8887-4DFE-BC27-68E94CB7E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570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/>
          <a:lstStyle/>
          <a:p>
            <a:fld id="{5A5AD131-B7D6-47B0-BCAC-691D61DBDE5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5523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EE76F-8887-4DFE-BC27-68E94CB7ED5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657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EE76F-8887-4DFE-BC27-68E94CB7ED5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4181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EE76F-8887-4DFE-BC27-68E94CB7ED5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062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EE76F-8887-4DFE-BC27-68E94CB7ED5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0159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EE76F-8887-4DFE-BC27-68E94CB7ED5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1169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EE76F-8887-4DFE-BC27-68E94CB7ED5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651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EE76F-8887-4DFE-BC27-68E94CB7ED5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9697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EE76F-8887-4DFE-BC27-68E94CB7ED5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5861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EE76F-8887-4DFE-BC27-68E94CB7ED5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7970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EE76F-8887-4DFE-BC27-68E94CB7ED5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4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EE76F-8887-4DFE-BC27-68E94CB7ED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0759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EE76F-8887-4DFE-BC27-68E94CB7ED5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2766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EE76F-8887-4DFE-BC27-68E94CB7ED5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922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EE76F-8887-4DFE-BC27-68E94CB7ED5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830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EE76F-8887-4DFE-BC27-68E94CB7ED5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6403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EE76F-8887-4DFE-BC27-68E94CB7ED5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856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EE76F-8887-4DFE-BC27-68E94CB7ED5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04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EE76F-8887-4DFE-BC27-68E94CB7ED5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915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EE76F-8887-4DFE-BC27-68E94CB7ED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498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EE76F-8887-4DFE-BC27-68E94CB7ED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916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EE76F-8887-4DFE-BC27-68E94CB7ED5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708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EE76F-8887-4DFE-BC27-68E94CB7ED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41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EE76F-8887-4DFE-BC27-68E94CB7ED5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199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EE76F-8887-4DFE-BC27-68E94CB7ED5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74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371D2-1867-4186-B600-8BDB501A0E32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A1D8A-4E6C-4B77-BF7C-D2E067CBB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27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371D2-1867-4186-B600-8BDB501A0E32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A1D8A-4E6C-4B77-BF7C-D2E067CBB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14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371D2-1867-4186-B600-8BDB501A0E32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A1D8A-4E6C-4B77-BF7C-D2E067CBB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488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0" y="1284859"/>
            <a:ext cx="12192000" cy="36576"/>
          </a:xfrm>
          <a:prstGeom prst="rect">
            <a:avLst/>
          </a:prstGeom>
          <a:solidFill>
            <a:schemeClr val="accent4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0" y="1213729"/>
            <a:ext cx="12192000" cy="73152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 userDrawn="1"/>
        </p:nvSpPr>
        <p:spPr>
          <a:xfrm>
            <a:off x="191" y="5206777"/>
            <a:ext cx="8562184" cy="1252728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Rectangle 55"/>
          <p:cNvSpPr/>
          <p:nvPr userDrawn="1"/>
        </p:nvSpPr>
        <p:spPr>
          <a:xfrm>
            <a:off x="8529423" y="5206777"/>
            <a:ext cx="3662579" cy="1252728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124803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1200"/>
              </a:spcBef>
            </a:pPr>
            <a:endParaRPr lang="en-US" sz="2400" b="1" i="1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1" y="162066"/>
            <a:ext cx="1734548" cy="999251"/>
          </a:xfrm>
          <a:prstGeom prst="rect">
            <a:avLst/>
          </a:prstGeom>
        </p:spPr>
      </p:pic>
      <p:sp>
        <p:nvSpPr>
          <p:cNvPr id="57" name="Rectangle 56"/>
          <p:cNvSpPr/>
          <p:nvPr userDrawn="1"/>
        </p:nvSpPr>
        <p:spPr>
          <a:xfrm>
            <a:off x="-1014" y="6450353"/>
            <a:ext cx="12193593" cy="40914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8480215" y="6496947"/>
            <a:ext cx="3836856" cy="345882"/>
            <a:chOff x="6360161" y="6496947"/>
            <a:chExt cx="2877642" cy="345882"/>
          </a:xfrm>
        </p:grpSpPr>
        <p:pic>
          <p:nvPicPr>
            <p:cNvPr id="36" name="Picture 3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553"/>
            <a:stretch/>
          </p:blipFill>
          <p:spPr>
            <a:xfrm>
              <a:off x="6360161" y="6496947"/>
              <a:ext cx="1343216" cy="345882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 userDrawn="1"/>
          </p:nvSpPr>
          <p:spPr>
            <a:xfrm>
              <a:off x="7611488" y="6499567"/>
              <a:ext cx="1626315" cy="3416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9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National Energy Technology Laboratory</a:t>
              </a:r>
              <a:endParaRPr lang="en-US" sz="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Isosceles Triangle 1"/>
          <p:cNvSpPr/>
          <p:nvPr userDrawn="1"/>
        </p:nvSpPr>
        <p:spPr>
          <a:xfrm>
            <a:off x="6496898" y="5206167"/>
            <a:ext cx="2032524" cy="1241804"/>
          </a:xfrm>
          <a:prstGeom prst="triangle">
            <a:avLst>
              <a:gd name="adj" fmla="val 10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1" name="Text Placeholder 8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358789" y="5318972"/>
            <a:ext cx="3657600" cy="221599"/>
          </a:xfrm>
        </p:spPr>
        <p:txBody>
          <a:bodyPr wrap="square" lIns="0" tIns="0" rIns="0" bIns="0">
            <a:spAutoFit/>
          </a:bodyPr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Presenter’s name</a:t>
            </a:r>
            <a:endParaRPr lang="en-US" dirty="0"/>
          </a:p>
        </p:txBody>
      </p:sp>
      <p:sp>
        <p:nvSpPr>
          <p:cNvPr id="22" name="Text Placeholder 9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7871109" y="5655449"/>
            <a:ext cx="4145280" cy="221599"/>
          </a:xfrm>
        </p:spPr>
        <p:txBody>
          <a:bodyPr wrap="square" lIns="0" tIns="0" rIns="0" bIns="0">
            <a:spAutoFit/>
          </a:bodyPr>
          <a:lstStyle>
            <a:lvl1pPr marL="0" indent="0" algn="r">
              <a:spcBef>
                <a:spcPts val="600"/>
              </a:spcBef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Presenter’s title and date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4676383" y="430858"/>
            <a:ext cx="7464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i="1" cap="none" spc="50" baseline="0" dirty="0" smtClean="0">
                <a:solidFill>
                  <a:schemeClr val="bg1"/>
                </a:solidFill>
              </a:rPr>
              <a:t>Driving Innovation </a:t>
            </a:r>
            <a:r>
              <a:rPr lang="en-US" sz="1600" b="1" i="1" cap="none" spc="50" baseline="0" dirty="0" smtClean="0">
                <a:solidFill>
                  <a:schemeClr val="bg1"/>
                </a:solidFill>
              </a:rPr>
              <a:t>♦</a:t>
            </a:r>
            <a:r>
              <a:rPr lang="en-US" sz="2000" b="1" i="1" cap="none" spc="50" baseline="0" dirty="0" smtClean="0">
                <a:solidFill>
                  <a:schemeClr val="bg1"/>
                </a:solidFill>
              </a:rPr>
              <a:t> Delivering Results</a:t>
            </a:r>
            <a:endParaRPr lang="en-US" sz="2000" b="1" i="1" cap="none" spc="50" baseline="0" dirty="0">
              <a:solidFill>
                <a:schemeClr val="bg1"/>
              </a:solidFill>
            </a:endParaRPr>
          </a:p>
        </p:txBody>
      </p:sp>
      <p:sp>
        <p:nvSpPr>
          <p:cNvPr id="17" name="Text Placeholder 7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65759" y="5317223"/>
            <a:ext cx="7193280" cy="498598"/>
          </a:xfrm>
        </p:spPr>
        <p:txBody>
          <a:bodyPr lIns="0" r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04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371D2-1867-4186-B600-8BDB501A0E32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A1D8A-4E6C-4B77-BF7C-D2E067CBB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05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371D2-1867-4186-B600-8BDB501A0E32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A1D8A-4E6C-4B77-BF7C-D2E067CBB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13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371D2-1867-4186-B600-8BDB501A0E32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A1D8A-4E6C-4B77-BF7C-D2E067CBB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63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371D2-1867-4186-B600-8BDB501A0E32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A1D8A-4E6C-4B77-BF7C-D2E067CBB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518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371D2-1867-4186-B600-8BDB501A0E32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A1D8A-4E6C-4B77-BF7C-D2E067CBB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08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371D2-1867-4186-B600-8BDB501A0E32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A1D8A-4E6C-4B77-BF7C-D2E067CBB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605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371D2-1867-4186-B600-8BDB501A0E32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A1D8A-4E6C-4B77-BF7C-D2E067CBB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67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371D2-1867-4186-B600-8BDB501A0E32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A1D8A-4E6C-4B77-BF7C-D2E067CBB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564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371D2-1867-4186-B600-8BDB501A0E32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A1D8A-4E6C-4B77-BF7C-D2E067CBB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58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6.png"/><Relationship Id="rId4" Type="http://schemas.openxmlformats.org/officeDocument/2006/relationships/video" Target="../media/media2.mp4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13" Type="http://schemas.openxmlformats.org/officeDocument/2006/relationships/image" Target="../media/image33.wmf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0.wmf"/><Relationship Id="rId12" Type="http://schemas.openxmlformats.org/officeDocument/2006/relationships/oleObject" Target="../embeddings/oleObject2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32.wmf"/><Relationship Id="rId5" Type="http://schemas.openxmlformats.org/officeDocument/2006/relationships/image" Target="../media/image29.wmf"/><Relationship Id="rId10" Type="http://schemas.openxmlformats.org/officeDocument/2006/relationships/oleObject" Target="../embeddings/oleObject24.bin"/><Relationship Id="rId4" Type="http://schemas.openxmlformats.org/officeDocument/2006/relationships/oleObject" Target="../embeddings/oleObject21.bin"/><Relationship Id="rId9" Type="http://schemas.openxmlformats.org/officeDocument/2006/relationships/image" Target="../media/image31.wmf"/><Relationship Id="rId1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emf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6.mp4"/><Relationship Id="rId7" Type="http://schemas.openxmlformats.org/officeDocument/2006/relationships/image" Target="../media/image4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6.mp4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5.xml"/><Relationship Id="rId13" Type="http://schemas.openxmlformats.org/officeDocument/2006/relationships/image" Target="../media/image68.png"/><Relationship Id="rId3" Type="http://schemas.microsoft.com/office/2007/relationships/media" Target="../media/media8.mp4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67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video" Target="../media/media9.mp4"/><Relationship Id="rId11" Type="http://schemas.openxmlformats.org/officeDocument/2006/relationships/image" Target="../media/image66.png"/><Relationship Id="rId5" Type="http://schemas.microsoft.com/office/2007/relationships/media" Target="../media/media9.mp4"/><Relationship Id="rId10" Type="http://schemas.openxmlformats.org/officeDocument/2006/relationships/image" Target="../media/image65.png"/><Relationship Id="rId4" Type="http://schemas.openxmlformats.org/officeDocument/2006/relationships/video" Target="../media/media8.mp4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0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9.wmf"/><Relationship Id="rId4" Type="http://schemas.openxmlformats.org/officeDocument/2006/relationships/image" Target="../media/image11.jpeg"/><Relationship Id="rId9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7.w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9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image" Target="../media/image16.wmf"/><Relationship Id="rId18" Type="http://schemas.openxmlformats.org/officeDocument/2006/relationships/oleObject" Target="../embeddings/oleObject15.bin"/><Relationship Id="rId26" Type="http://schemas.openxmlformats.org/officeDocument/2006/relationships/oleObject" Target="../embeddings/oleObject19.bin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20.wmf"/><Relationship Id="rId7" Type="http://schemas.openxmlformats.org/officeDocument/2006/relationships/image" Target="../media/image13.wmf"/><Relationship Id="rId12" Type="http://schemas.openxmlformats.org/officeDocument/2006/relationships/oleObject" Target="../embeddings/oleObject12.bin"/><Relationship Id="rId17" Type="http://schemas.openxmlformats.org/officeDocument/2006/relationships/image" Target="../media/image18.wmf"/><Relationship Id="rId25" Type="http://schemas.openxmlformats.org/officeDocument/2006/relationships/image" Target="../media/image22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14.bin"/><Relationship Id="rId20" Type="http://schemas.openxmlformats.org/officeDocument/2006/relationships/oleObject" Target="../embeddings/oleObject16.bin"/><Relationship Id="rId29" Type="http://schemas.openxmlformats.org/officeDocument/2006/relationships/image" Target="../media/image24.wmf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15.wmf"/><Relationship Id="rId24" Type="http://schemas.openxmlformats.org/officeDocument/2006/relationships/oleObject" Target="../embeddings/oleObject18.bin"/><Relationship Id="rId5" Type="http://schemas.openxmlformats.org/officeDocument/2006/relationships/image" Target="../media/image12.wmf"/><Relationship Id="rId15" Type="http://schemas.openxmlformats.org/officeDocument/2006/relationships/image" Target="../media/image17.wmf"/><Relationship Id="rId23" Type="http://schemas.openxmlformats.org/officeDocument/2006/relationships/image" Target="../media/image21.wmf"/><Relationship Id="rId28" Type="http://schemas.openxmlformats.org/officeDocument/2006/relationships/oleObject" Target="../embeddings/oleObject20.bin"/><Relationship Id="rId10" Type="http://schemas.openxmlformats.org/officeDocument/2006/relationships/oleObject" Target="../embeddings/oleObject11.bin"/><Relationship Id="rId19" Type="http://schemas.openxmlformats.org/officeDocument/2006/relationships/image" Target="../media/image19.w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14.wmf"/><Relationship Id="rId14" Type="http://schemas.openxmlformats.org/officeDocument/2006/relationships/oleObject" Target="../embeddings/oleObject13.bin"/><Relationship Id="rId22" Type="http://schemas.openxmlformats.org/officeDocument/2006/relationships/oleObject" Target="../embeddings/oleObject17.bin"/><Relationship Id="rId27" Type="http://schemas.openxmlformats.org/officeDocument/2006/relationships/image" Target="../media/image23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040518" y="5501360"/>
            <a:ext cx="2743200" cy="921278"/>
          </a:xfrm>
        </p:spPr>
        <p:txBody>
          <a:bodyPr/>
          <a:lstStyle/>
          <a:p>
            <a:r>
              <a:rPr lang="en-US" altLang="zh-CN" b="1" dirty="0" smtClean="0">
                <a:solidFill>
                  <a:schemeClr val="tx1"/>
                </a:solidFill>
              </a:rPr>
              <a:t>Liqiang Lu </a:t>
            </a:r>
            <a:r>
              <a:rPr lang="en-US" altLang="zh-CN" b="1" dirty="0">
                <a:solidFill>
                  <a:schemeClr val="tx1"/>
                </a:solidFill>
              </a:rPr>
              <a:t>(NETL </a:t>
            </a:r>
            <a:r>
              <a:rPr lang="en-US" altLang="zh-CN" b="1" dirty="0" smtClean="0">
                <a:solidFill>
                  <a:schemeClr val="tx1"/>
                </a:solidFill>
              </a:rPr>
              <a:t>ORISE)</a:t>
            </a:r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b="1" dirty="0" err="1" smtClean="0">
                <a:solidFill>
                  <a:schemeClr val="tx1"/>
                </a:solidFill>
              </a:rPr>
              <a:t>Kisoo</a:t>
            </a:r>
            <a:r>
              <a:rPr lang="en-US" b="1" dirty="0" smtClean="0">
                <a:solidFill>
                  <a:schemeClr val="tx1"/>
                </a:solidFill>
              </a:rPr>
              <a:t> Yoo (NETL ORISE)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Sofiane Benyahia (NETL)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1330962"/>
            <a:ext cx="12191999" cy="478272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b="1" u="sng" dirty="0" smtClean="0">
                <a:solidFill>
                  <a:srgbClr val="7030A0"/>
                </a:solidFill>
              </a:rPr>
              <a:t>C</a:t>
            </a:r>
            <a:r>
              <a:rPr lang="en-US" b="1" u="sng" dirty="0">
                <a:solidFill>
                  <a:srgbClr val="7030A0"/>
                </a:solidFill>
              </a:rPr>
              <a:t>oarse grained particle </a:t>
            </a:r>
            <a:r>
              <a:rPr lang="en-US" b="1" u="sng" dirty="0" smtClean="0">
                <a:solidFill>
                  <a:srgbClr val="7030A0"/>
                </a:solidFill>
              </a:rPr>
              <a:t>method for </a:t>
            </a:r>
            <a:r>
              <a:rPr lang="en-US" b="1" u="sng" dirty="0">
                <a:solidFill>
                  <a:srgbClr val="7030A0"/>
                </a:solidFill>
              </a:rPr>
              <a:t>simulation of liquid-solids reacting flow</a:t>
            </a:r>
          </a:p>
        </p:txBody>
      </p:sp>
      <p:pic>
        <p:nvPicPr>
          <p:cNvPr id="6" name="reeplo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43012" y="1915064"/>
            <a:ext cx="4385302" cy="3183147"/>
          </a:xfrm>
          <a:prstGeom prst="rect">
            <a:avLst/>
          </a:prstGeom>
        </p:spPr>
      </p:pic>
      <p:pic>
        <p:nvPicPr>
          <p:cNvPr id="7" name="d45gar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t="4804" b="6062"/>
          <a:stretch>
            <a:fillRect/>
          </a:stretch>
        </p:blipFill>
        <p:spPr>
          <a:xfrm>
            <a:off x="2349017" y="2080846"/>
            <a:ext cx="5293995" cy="2603297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70051" y="2074230"/>
            <a:ext cx="2078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/>
              <a:t>MFIX-DEM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248739" y="3197828"/>
            <a:ext cx="2078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/>
              <a:t>MFIX-CGP</a:t>
            </a:r>
          </a:p>
        </p:txBody>
      </p:sp>
      <p:sp>
        <p:nvSpPr>
          <p:cNvPr id="13" name="下箭头 12"/>
          <p:cNvSpPr/>
          <p:nvPr/>
        </p:nvSpPr>
        <p:spPr>
          <a:xfrm>
            <a:off x="1078302" y="2443562"/>
            <a:ext cx="379562" cy="591911"/>
          </a:xfrm>
          <a:prstGeom prst="down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直角上箭头 14"/>
          <p:cNvSpPr/>
          <p:nvPr/>
        </p:nvSpPr>
        <p:spPr>
          <a:xfrm rot="5400000">
            <a:off x="1248815" y="3653600"/>
            <a:ext cx="769562" cy="974785"/>
          </a:xfrm>
          <a:prstGeom prst="bentUp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文本框 53"/>
          <p:cNvSpPr txBox="1"/>
          <p:nvPr/>
        </p:nvSpPr>
        <p:spPr>
          <a:xfrm>
            <a:off x="2847822" y="4808120"/>
            <a:ext cx="504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/>
              <a:t>Rare Earth Elements leaching from coal-byproducts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80550" y="5228310"/>
            <a:ext cx="2981478" cy="11724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2641" y="5206472"/>
            <a:ext cx="1428348" cy="121616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583038" y="5352890"/>
            <a:ext cx="12994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Vitamins </a:t>
            </a:r>
          </a:p>
          <a:p>
            <a:r>
              <a:rPr lang="en-US" b="1" dirty="0" smtClean="0"/>
              <a:t>of </a:t>
            </a:r>
            <a:r>
              <a:rPr lang="en-US" b="1" dirty="0"/>
              <a:t>modern industry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-45936" y="5629889"/>
            <a:ext cx="8214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Waste</a:t>
            </a:r>
            <a:endParaRPr lang="en-US" b="1" dirty="0"/>
          </a:p>
        </p:txBody>
      </p:sp>
      <p:sp>
        <p:nvSpPr>
          <p:cNvPr id="17" name="Right Arrow 16"/>
          <p:cNvSpPr/>
          <p:nvPr/>
        </p:nvSpPr>
        <p:spPr>
          <a:xfrm>
            <a:off x="2116383" y="5709946"/>
            <a:ext cx="459561" cy="331602"/>
          </a:xfrm>
          <a:prstGeom prst="righ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3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17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 51"/>
          <p:cNvSpPr/>
          <p:nvPr/>
        </p:nvSpPr>
        <p:spPr>
          <a:xfrm>
            <a:off x="174299" y="161925"/>
            <a:ext cx="7510570" cy="273006"/>
          </a:xfrm>
          <a:custGeom>
            <a:avLst/>
            <a:gdLst>
              <a:gd name="connsiteX0" fmla="*/ 0 w 3632886"/>
              <a:gd name="connsiteY0" fmla="*/ 259492 h 259492"/>
              <a:gd name="connsiteX1" fmla="*/ 3534032 w 3632886"/>
              <a:gd name="connsiteY1" fmla="*/ 259492 h 259492"/>
              <a:gd name="connsiteX2" fmla="*/ 3632886 w 3632886"/>
              <a:gd name="connsiteY2" fmla="*/ 0 h 259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32886" h="259492">
                <a:moveTo>
                  <a:pt x="0" y="259492"/>
                </a:moveTo>
                <a:lnTo>
                  <a:pt x="3534032" y="259492"/>
                </a:lnTo>
                <a:lnTo>
                  <a:pt x="3632886" y="0"/>
                </a:lnTo>
              </a:path>
            </a:pathLst>
          </a:custGeom>
          <a:noFill/>
          <a:ln w="2857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50"/>
          <p:cNvSpPr txBox="1"/>
          <p:nvPr/>
        </p:nvSpPr>
        <p:spPr>
          <a:xfrm>
            <a:off x="136199" y="22121"/>
            <a:ext cx="50331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i="1" dirty="0" smtClean="0">
                <a:solidFill>
                  <a:srgbClr val="0070C0"/>
                </a:solidFill>
              </a:rPr>
              <a:t>Bubbling fluidized bed: chemical reaction rate</a:t>
            </a:r>
            <a:endParaRPr lang="en-US" sz="2000" b="1" i="1" dirty="0">
              <a:solidFill>
                <a:srgbClr val="0070C0"/>
              </a:solidFill>
            </a:endParaRPr>
          </a:p>
        </p:txBody>
      </p:sp>
      <p:graphicFrame>
        <p:nvGraphicFramePr>
          <p:cNvPr id="10" name="对象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8562104"/>
              </p:ext>
            </p:extLst>
          </p:nvPr>
        </p:nvGraphicFramePr>
        <p:xfrm>
          <a:off x="8707118" y="1535862"/>
          <a:ext cx="2370047" cy="6725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75" name="Equation" r:id="rId4" imgW="1396394" imgH="393529" progId="Equation.DSMT4">
                  <p:embed/>
                </p:oleObj>
              </mc:Choice>
              <mc:Fallback>
                <p:oleObj name="Equation" r:id="rId4" imgW="1396394" imgH="393529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07118" y="1535862"/>
                        <a:ext cx="2370047" cy="67258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对象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4313002"/>
              </p:ext>
            </p:extLst>
          </p:nvPr>
        </p:nvGraphicFramePr>
        <p:xfrm>
          <a:off x="9336791" y="2649750"/>
          <a:ext cx="1112086" cy="724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76" name="Equation" r:id="rId6" imgW="850531" imgH="545863" progId="Equation.DSMT4">
                  <p:embed/>
                </p:oleObj>
              </mc:Choice>
              <mc:Fallback>
                <p:oleObj name="Equation" r:id="rId6" imgW="850531" imgH="545863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36791" y="2649750"/>
                        <a:ext cx="1112086" cy="72473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对象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2449780"/>
              </p:ext>
            </p:extLst>
          </p:nvPr>
        </p:nvGraphicFramePr>
        <p:xfrm>
          <a:off x="8204148" y="3799732"/>
          <a:ext cx="3873022" cy="725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77" name="Equation" r:id="rId8" imgW="2540000" imgH="482600" progId="Equation.DSMT4">
                  <p:embed/>
                </p:oleObj>
              </mc:Choice>
              <mc:Fallback>
                <p:oleObj name="Equation" r:id="rId8" imgW="2540000" imgH="4826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148" y="3799732"/>
                        <a:ext cx="3873022" cy="72528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对象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395818"/>
              </p:ext>
            </p:extLst>
          </p:nvPr>
        </p:nvGraphicFramePr>
        <p:xfrm>
          <a:off x="1583371" y="562035"/>
          <a:ext cx="9197975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78" name="Equation" r:id="rId10" imgW="5257800" imgH="330120" progId="Equation.DSMT4">
                  <p:embed/>
                </p:oleObj>
              </mc:Choice>
              <mc:Fallback>
                <p:oleObj name="Equation" r:id="rId10" imgW="5257800" imgH="33012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3371" y="562035"/>
                        <a:ext cx="9197975" cy="5651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对象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0839795"/>
              </p:ext>
            </p:extLst>
          </p:nvPr>
        </p:nvGraphicFramePr>
        <p:xfrm>
          <a:off x="8204148" y="4570555"/>
          <a:ext cx="2070658" cy="6538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79" name="Equation" r:id="rId12" imgW="1447800" imgH="469900" progId="Equation.DSMT4">
                  <p:embed/>
                </p:oleObj>
              </mc:Choice>
              <mc:Fallback>
                <p:oleObj name="Equation" r:id="rId12" imgW="1447800" imgH="4699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148" y="4570555"/>
                        <a:ext cx="2070658" cy="6538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7627" y="1388442"/>
            <a:ext cx="7820282" cy="4438199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854372" y="3206771"/>
            <a:ext cx="3315000" cy="282134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矩形 1"/>
          <p:cNvSpPr/>
          <p:nvPr/>
        </p:nvSpPr>
        <p:spPr>
          <a:xfrm>
            <a:off x="0" y="6273225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600" dirty="0" err="1">
                <a:latin typeface="Times" panose="02020603050405020304" pitchFamily="18" charset="0"/>
                <a:cs typeface="Times New Roman" panose="02020603050405020304" pitchFamily="18" charset="0"/>
              </a:rPr>
              <a:t>Yoo</a:t>
            </a:r>
            <a:r>
              <a:rPr lang="en-US" altLang="zh-CN" sz="1600" dirty="0">
                <a:latin typeface="Times" panose="02020603050405020304" pitchFamily="18" charset="0"/>
                <a:cs typeface="Times New Roman" panose="02020603050405020304" pitchFamily="18" charset="0"/>
              </a:rPr>
              <a:t>, K.; Lu, L.; </a:t>
            </a:r>
            <a:r>
              <a:rPr lang="en-US" altLang="zh-CN" sz="1600" dirty="0" err="1">
                <a:latin typeface="Times" panose="02020603050405020304" pitchFamily="18" charset="0"/>
                <a:cs typeface="Times New Roman" panose="02020603050405020304" pitchFamily="18" charset="0"/>
              </a:rPr>
              <a:t>Benyahia</a:t>
            </a:r>
            <a:r>
              <a:rPr lang="en-US" altLang="zh-CN" sz="1600" dirty="0">
                <a:latin typeface="Times" panose="02020603050405020304" pitchFamily="18" charset="0"/>
                <a:cs typeface="Times New Roman" panose="02020603050405020304" pitchFamily="18" charset="0"/>
              </a:rPr>
              <a:t>, S., Modeling and simulation of rare earth element extraction by ion exchange reaction in batch reactor. </a:t>
            </a:r>
            <a:r>
              <a:rPr lang="en-US" altLang="zh-CN" sz="1600" i="1" dirty="0">
                <a:latin typeface="Times" panose="02020603050405020304" pitchFamily="18" charset="0"/>
                <a:cs typeface="Times New Roman" panose="02020603050405020304" pitchFamily="18" charset="0"/>
              </a:rPr>
              <a:t>submitted to Journal of </a:t>
            </a:r>
            <a:r>
              <a:rPr lang="en-US" altLang="zh-CN" sz="1600" i="1" dirty="0" smtClean="0">
                <a:latin typeface="Times" panose="02020603050405020304" pitchFamily="18" charset="0"/>
                <a:cs typeface="Times New Roman" panose="02020603050405020304" pitchFamily="18" charset="0"/>
              </a:rPr>
              <a:t>Hydrometeorology</a:t>
            </a:r>
            <a:r>
              <a:rPr lang="en-US" altLang="zh-CN" sz="1600" dirty="0" smtClean="0">
                <a:latin typeface="Times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99780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 51"/>
          <p:cNvSpPr/>
          <p:nvPr/>
        </p:nvSpPr>
        <p:spPr>
          <a:xfrm>
            <a:off x="174298" y="161925"/>
            <a:ext cx="7542821" cy="273006"/>
          </a:xfrm>
          <a:custGeom>
            <a:avLst/>
            <a:gdLst>
              <a:gd name="connsiteX0" fmla="*/ 0 w 3632886"/>
              <a:gd name="connsiteY0" fmla="*/ 259492 h 259492"/>
              <a:gd name="connsiteX1" fmla="*/ 3534032 w 3632886"/>
              <a:gd name="connsiteY1" fmla="*/ 259492 h 259492"/>
              <a:gd name="connsiteX2" fmla="*/ 3632886 w 3632886"/>
              <a:gd name="connsiteY2" fmla="*/ 0 h 259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32886" h="259492">
                <a:moveTo>
                  <a:pt x="0" y="259492"/>
                </a:moveTo>
                <a:lnTo>
                  <a:pt x="3534032" y="259492"/>
                </a:lnTo>
                <a:lnTo>
                  <a:pt x="3632886" y="0"/>
                </a:lnTo>
              </a:path>
            </a:pathLst>
          </a:custGeom>
          <a:noFill/>
          <a:ln w="2857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50"/>
          <p:cNvSpPr txBox="1"/>
          <p:nvPr/>
        </p:nvSpPr>
        <p:spPr>
          <a:xfrm>
            <a:off x="136199" y="22121"/>
            <a:ext cx="7580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i="1" dirty="0" smtClean="0">
                <a:solidFill>
                  <a:srgbClr val="0070C0"/>
                </a:solidFill>
              </a:rPr>
              <a:t>Bubbling fluidized bed: </a:t>
            </a:r>
            <a:r>
              <a:rPr lang="en-US" altLang="zh-CN" sz="2000" b="1" i="1" dirty="0">
                <a:solidFill>
                  <a:srgbClr val="0070C0"/>
                </a:solidFill>
              </a:rPr>
              <a:t>: physical properties and </a:t>
            </a:r>
            <a:r>
              <a:rPr lang="en-US" altLang="zh-CN" sz="2000" b="1" i="1" dirty="0" smtClean="0">
                <a:solidFill>
                  <a:srgbClr val="0070C0"/>
                </a:solidFill>
              </a:rPr>
              <a:t>hydrodynamic results</a:t>
            </a:r>
            <a:endParaRPr lang="en-US" sz="2000" b="1" i="1" dirty="0">
              <a:solidFill>
                <a:srgbClr val="0070C0"/>
              </a:solidFill>
            </a:endParaRPr>
          </a:p>
        </p:txBody>
      </p:sp>
      <p:pic>
        <p:nvPicPr>
          <p:cNvPr id="5" name="reemgdp4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6973" t="15776" r="9868" b="8101"/>
          <a:stretch>
            <a:fillRect/>
          </a:stretch>
        </p:blipFill>
        <p:spPr>
          <a:xfrm>
            <a:off x="5933161" y="758402"/>
            <a:ext cx="5858540" cy="3921209"/>
          </a:xfrm>
          <a:prstGeom prst="rect">
            <a:avLst/>
          </a:prstGeom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200" y="758402"/>
            <a:ext cx="5545212" cy="3312634"/>
          </a:xfrm>
          <a:prstGeom prst="rect">
            <a:avLst/>
          </a:prstGeom>
        </p:spPr>
      </p:pic>
      <p:sp>
        <p:nvSpPr>
          <p:cNvPr id="12" name="TextBox 1"/>
          <p:cNvSpPr txBox="1"/>
          <p:nvPr/>
        </p:nvSpPr>
        <p:spPr>
          <a:xfrm>
            <a:off x="201381" y="3945542"/>
            <a:ext cx="5480031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i="1" dirty="0" smtClean="0"/>
              <a:t>Experiment:</a:t>
            </a:r>
          </a:p>
          <a:p>
            <a:pPr algn="ctr"/>
            <a:r>
              <a:rPr lang="en-US" i="1" dirty="0" smtClean="0"/>
              <a:t>d</a:t>
            </a:r>
            <a:r>
              <a:rPr lang="en-US" baseline="-25000" dirty="0" smtClean="0"/>
              <a:t>p1</a:t>
            </a:r>
            <a:r>
              <a:rPr lang="en-US" dirty="0" smtClean="0"/>
              <a:t> = 0.045~0.060 cm</a:t>
            </a:r>
          </a:p>
          <a:p>
            <a:pPr algn="ctr"/>
            <a:r>
              <a:rPr lang="en-US" i="1" dirty="0" smtClean="0"/>
              <a:t>d</a:t>
            </a:r>
            <a:r>
              <a:rPr lang="en-US" baseline="-25000" dirty="0" smtClean="0"/>
              <a:t>p2</a:t>
            </a:r>
            <a:r>
              <a:rPr lang="en-US" dirty="0" smtClean="0"/>
              <a:t> = 0.060~0.900 cm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3946079" y="1016962"/>
            <a:ext cx="1607737" cy="281353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4" name="TextBox 1"/>
          <p:cNvSpPr txBox="1"/>
          <p:nvPr/>
        </p:nvSpPr>
        <p:spPr>
          <a:xfrm>
            <a:off x="6412459" y="4679611"/>
            <a:ext cx="5145132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err="1" smtClean="0"/>
              <a:t>d</a:t>
            </a:r>
            <a:r>
              <a:rPr lang="en-US" i="1" baseline="-25000" dirty="0" err="1" smtClean="0"/>
              <a:t>p</a:t>
            </a:r>
            <a:r>
              <a:rPr lang="en-US" dirty="0" smtClean="0"/>
              <a:t> = 0.045cm, with </a:t>
            </a:r>
            <a:r>
              <a:rPr lang="en-US" i="1" dirty="0" smtClean="0"/>
              <a:t>W</a:t>
            </a:r>
            <a:r>
              <a:rPr lang="en-US" dirty="0" smtClean="0"/>
              <a:t>=1000(left) and </a:t>
            </a:r>
            <a:r>
              <a:rPr lang="en-US" i="1" dirty="0" smtClean="0"/>
              <a:t>W</a:t>
            </a:r>
            <a:r>
              <a:rPr lang="en-US" dirty="0" smtClean="0"/>
              <a:t>=500(right)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8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 51"/>
          <p:cNvSpPr/>
          <p:nvPr/>
        </p:nvSpPr>
        <p:spPr>
          <a:xfrm>
            <a:off x="174299" y="161925"/>
            <a:ext cx="6020313" cy="273006"/>
          </a:xfrm>
          <a:custGeom>
            <a:avLst/>
            <a:gdLst>
              <a:gd name="connsiteX0" fmla="*/ 0 w 3632886"/>
              <a:gd name="connsiteY0" fmla="*/ 259492 h 259492"/>
              <a:gd name="connsiteX1" fmla="*/ 3534032 w 3632886"/>
              <a:gd name="connsiteY1" fmla="*/ 259492 h 259492"/>
              <a:gd name="connsiteX2" fmla="*/ 3632886 w 3632886"/>
              <a:gd name="connsiteY2" fmla="*/ 0 h 259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32886" h="259492">
                <a:moveTo>
                  <a:pt x="0" y="259492"/>
                </a:moveTo>
                <a:lnTo>
                  <a:pt x="3534032" y="259492"/>
                </a:lnTo>
                <a:lnTo>
                  <a:pt x="3632886" y="0"/>
                </a:lnTo>
              </a:path>
            </a:pathLst>
          </a:custGeom>
          <a:noFill/>
          <a:ln w="2857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50"/>
          <p:cNvSpPr txBox="1"/>
          <p:nvPr/>
        </p:nvSpPr>
        <p:spPr>
          <a:xfrm>
            <a:off x="136199" y="22121"/>
            <a:ext cx="60773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i="1" dirty="0" smtClean="0">
                <a:solidFill>
                  <a:srgbClr val="0070C0"/>
                </a:solidFill>
              </a:rPr>
              <a:t>Bubbling fluidized bed: similar chemical reaction results</a:t>
            </a:r>
            <a:endParaRPr lang="en-US" sz="2000" b="1" i="1" dirty="0">
              <a:solidFill>
                <a:srgbClr val="0070C0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599068" y="6257836"/>
            <a:ext cx="6096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Xiao, Y.-f., Chen, Y.-y., Feng, Z.-y., Huang, X.-w., Huang, L., Long, Z.-q., Cui, D.-l., 2015. Leaching characteristics of ion-adsorption type rare earths ore with magnesium sulfate. Transactions of Nonferrous Metals Society of China 25, 3784-3790</a:t>
            </a:r>
            <a:endParaRPr lang="zh-CN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612" y="692830"/>
            <a:ext cx="5205506" cy="39041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99" y="692830"/>
            <a:ext cx="5205505" cy="390412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30941" y="4854858"/>
            <a:ext cx="101659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he </a:t>
            </a:r>
            <a:r>
              <a:rPr lang="en-US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simulation </a:t>
            </a:r>
            <a:r>
              <a:rPr lang="en-US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result compares </a:t>
            </a:r>
            <a:r>
              <a:rPr lang="en-US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well with experimental data </a:t>
            </a:r>
            <a:endParaRPr lang="en-US" dirty="0" smtClean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The result </a:t>
            </a:r>
            <a:r>
              <a:rPr lang="en-US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is insensitive to statistic </a:t>
            </a:r>
            <a:r>
              <a:rPr lang="en-US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weight</a:t>
            </a:r>
          </a:p>
          <a:p>
            <a:pPr algn="ctr"/>
            <a:r>
              <a:rPr lang="en-US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The system can be treated as </a:t>
            </a:r>
            <a:r>
              <a:rPr lang="en-US" dirty="0" err="1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monodisperse</a:t>
            </a:r>
            <a:r>
              <a:rPr lang="en-US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and corresponding diameter is 0.45 mm and 0.9 mm.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60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Box 18"/>
          <p:cNvSpPr txBox="1">
            <a:spLocks noChangeArrowheads="1"/>
          </p:cNvSpPr>
          <p:nvPr/>
        </p:nvSpPr>
        <p:spPr bwMode="auto">
          <a:xfrm>
            <a:off x="110542" y="-6898"/>
            <a:ext cx="70661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 dirty="0" smtClean="0">
                <a:ln w="9525">
                  <a:solidFill>
                    <a:srgbClr val="003C69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700000" algn="tl" rotWithShape="0">
                    <a:srgbClr val="003C69">
                      <a:lumMod val="50000"/>
                    </a:srgbClr>
                  </a:outerShdw>
                </a:effectLst>
                <a:latin typeface="Arial"/>
              </a:rPr>
              <a:t>Outlines</a:t>
            </a:r>
            <a:endParaRPr lang="en-US" altLang="en-US" sz="2400" b="1" i="1" dirty="0">
              <a:ln w="9525">
                <a:solidFill>
                  <a:srgbClr val="003C69"/>
                </a:solidFill>
                <a:prstDash val="solid"/>
              </a:ln>
              <a:solidFill>
                <a:srgbClr val="FFFFFF"/>
              </a:solidFill>
              <a:effectLst>
                <a:outerShdw blurRad="12700" dist="38100" dir="2700000" algn="tl" rotWithShape="0">
                  <a:srgbClr val="003C69">
                    <a:lumMod val="50000"/>
                  </a:srgbClr>
                </a:outerShdw>
              </a:effectLst>
              <a:latin typeface="Arial"/>
            </a:endParaRPr>
          </a:p>
        </p:txBody>
      </p:sp>
      <p:sp>
        <p:nvSpPr>
          <p:cNvPr id="94" name="Freeform 93"/>
          <p:cNvSpPr/>
          <p:nvPr/>
        </p:nvSpPr>
        <p:spPr>
          <a:xfrm>
            <a:off x="110542" y="46244"/>
            <a:ext cx="1389784" cy="364311"/>
          </a:xfrm>
          <a:custGeom>
            <a:avLst/>
            <a:gdLst>
              <a:gd name="connsiteX0" fmla="*/ 0 w 7327900"/>
              <a:gd name="connsiteY0" fmla="*/ 381000 h 381000"/>
              <a:gd name="connsiteX1" fmla="*/ 7200900 w 7327900"/>
              <a:gd name="connsiteY1" fmla="*/ 381000 h 381000"/>
              <a:gd name="connsiteX2" fmla="*/ 7327900 w 7327900"/>
              <a:gd name="connsiteY2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27900" h="381000">
                <a:moveTo>
                  <a:pt x="0" y="381000"/>
                </a:moveTo>
                <a:lnTo>
                  <a:pt x="7200900" y="381000"/>
                </a:lnTo>
                <a:lnTo>
                  <a:pt x="7327900" y="0"/>
                </a:lnTo>
              </a:path>
            </a:pathLst>
          </a:custGeom>
          <a:noFill/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横卷形 2"/>
          <p:cNvSpPr/>
          <p:nvPr/>
        </p:nvSpPr>
        <p:spPr>
          <a:xfrm>
            <a:off x="1725284" y="710181"/>
            <a:ext cx="7936302" cy="1095555"/>
          </a:xfrm>
          <a:prstGeom prst="horizontalScroll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 smtClean="0">
                <a:solidFill>
                  <a:schemeClr val="bg1">
                    <a:lumMod val="50000"/>
                  </a:schemeClr>
                </a:solidFill>
              </a:rPr>
              <a:t>1. Physical </a:t>
            </a: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</a:rPr>
              <a:t>model of coarse grained particle method (CGPM)</a:t>
            </a:r>
          </a:p>
        </p:txBody>
      </p:sp>
      <p:sp>
        <p:nvSpPr>
          <p:cNvPr id="82" name="横卷形 81"/>
          <p:cNvSpPr/>
          <p:nvPr/>
        </p:nvSpPr>
        <p:spPr>
          <a:xfrm>
            <a:off x="1725284" y="1805736"/>
            <a:ext cx="7936302" cy="1095555"/>
          </a:xfrm>
          <a:prstGeom prst="horizontalScroll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altLang="zh-CN" sz="2000" b="1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</a:rPr>
              <a:t>Computation speed of CGPM Vs. MP-PIC</a:t>
            </a:r>
          </a:p>
        </p:txBody>
      </p:sp>
      <p:sp>
        <p:nvSpPr>
          <p:cNvPr id="83" name="横卷形 82"/>
          <p:cNvSpPr/>
          <p:nvPr/>
        </p:nvSpPr>
        <p:spPr>
          <a:xfrm>
            <a:off x="1725284" y="2842107"/>
            <a:ext cx="7936302" cy="1095555"/>
          </a:xfrm>
          <a:prstGeom prst="horizontalScroll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en-US" altLang="zh-CN" sz="2000" b="1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</a:rPr>
              <a:t>Simulation of a bubbling fluidized </a:t>
            </a:r>
            <a:r>
              <a:rPr lang="en-US" altLang="zh-CN" sz="2000" b="1" dirty="0" smtClean="0">
                <a:solidFill>
                  <a:schemeClr val="bg1">
                    <a:lumMod val="50000"/>
                  </a:schemeClr>
                </a:solidFill>
              </a:rPr>
              <a:t>bed</a:t>
            </a:r>
            <a:endParaRPr lang="en-US" altLang="zh-CN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4" name="横卷形 83"/>
          <p:cNvSpPr/>
          <p:nvPr/>
        </p:nvSpPr>
        <p:spPr>
          <a:xfrm>
            <a:off x="1725284" y="3937662"/>
            <a:ext cx="7936302" cy="1095555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4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. </a:t>
            </a:r>
            <a:r>
              <a:rPr lang="en-US" altLang="zh-CN" sz="2000" b="1" dirty="0">
                <a:solidFill>
                  <a:srgbClr val="FF0000"/>
                </a:solidFill>
              </a:rPr>
              <a:t>Simulation of a counter-current fluidized leaching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bed</a:t>
            </a:r>
            <a:endParaRPr lang="en-US" altLang="zh-CN" sz="2000" b="1" dirty="0">
              <a:solidFill>
                <a:srgbClr val="FF0000"/>
              </a:solidFill>
            </a:endParaRPr>
          </a:p>
        </p:txBody>
      </p:sp>
      <p:sp>
        <p:nvSpPr>
          <p:cNvPr id="85" name="横卷形 84"/>
          <p:cNvSpPr/>
          <p:nvPr/>
        </p:nvSpPr>
        <p:spPr>
          <a:xfrm>
            <a:off x="1725284" y="4916085"/>
            <a:ext cx="7936302" cy="1095555"/>
          </a:xfrm>
          <a:prstGeom prst="horizontalScroll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</a:rPr>
              <a:t>5</a:t>
            </a:r>
            <a:r>
              <a:rPr lang="en-US" altLang="zh-CN" sz="2000" b="1" dirty="0" smtClean="0">
                <a:solidFill>
                  <a:schemeClr val="bg1">
                    <a:lumMod val="50000"/>
                  </a:schemeClr>
                </a:solidFill>
              </a:rPr>
              <a:t>. Summary</a:t>
            </a:r>
            <a:endParaRPr lang="en-US" altLang="zh-CN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92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 51"/>
          <p:cNvSpPr/>
          <p:nvPr/>
        </p:nvSpPr>
        <p:spPr>
          <a:xfrm>
            <a:off x="174299" y="161925"/>
            <a:ext cx="7510570" cy="273006"/>
          </a:xfrm>
          <a:custGeom>
            <a:avLst/>
            <a:gdLst>
              <a:gd name="connsiteX0" fmla="*/ 0 w 3632886"/>
              <a:gd name="connsiteY0" fmla="*/ 259492 h 259492"/>
              <a:gd name="connsiteX1" fmla="*/ 3534032 w 3632886"/>
              <a:gd name="connsiteY1" fmla="*/ 259492 h 259492"/>
              <a:gd name="connsiteX2" fmla="*/ 3632886 w 3632886"/>
              <a:gd name="connsiteY2" fmla="*/ 0 h 259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32886" h="259492">
                <a:moveTo>
                  <a:pt x="0" y="259492"/>
                </a:moveTo>
                <a:lnTo>
                  <a:pt x="3534032" y="259492"/>
                </a:lnTo>
                <a:lnTo>
                  <a:pt x="3632886" y="0"/>
                </a:lnTo>
              </a:path>
            </a:pathLst>
          </a:custGeom>
          <a:noFill/>
          <a:ln w="2857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50"/>
          <p:cNvSpPr txBox="1"/>
          <p:nvPr/>
        </p:nvSpPr>
        <p:spPr>
          <a:xfrm>
            <a:off x="136199" y="22121"/>
            <a:ext cx="71422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i="1" dirty="0" smtClean="0">
                <a:solidFill>
                  <a:srgbClr val="0070C0"/>
                </a:solidFill>
              </a:rPr>
              <a:t>Counter-current fluidized bed: geometry and operating conditions</a:t>
            </a:r>
            <a:endParaRPr lang="en-US" sz="2000" b="1" i="1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30" y="607155"/>
            <a:ext cx="2630187" cy="5904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1601" y="967946"/>
            <a:ext cx="2804721" cy="1809788"/>
          </a:xfrm>
          <a:prstGeom prst="rect">
            <a:avLst/>
          </a:prstGeom>
        </p:spPr>
      </p:pic>
      <p:cxnSp>
        <p:nvCxnSpPr>
          <p:cNvPr id="7" name="Curved Connector 6"/>
          <p:cNvCxnSpPr>
            <a:endCxn id="3" idx="1"/>
          </p:cNvCxnSpPr>
          <p:nvPr/>
        </p:nvCxnSpPr>
        <p:spPr>
          <a:xfrm rot="5400000" flipH="1" flipV="1">
            <a:off x="926132" y="2446531"/>
            <a:ext cx="2699160" cy="1551778"/>
          </a:xfrm>
          <a:prstGeom prst="curvedConnector2">
            <a:avLst/>
          </a:prstGeom>
          <a:ln w="1905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1602" y="4002253"/>
            <a:ext cx="3071358" cy="1550385"/>
          </a:xfrm>
          <a:prstGeom prst="rect">
            <a:avLst/>
          </a:prstGeom>
        </p:spPr>
      </p:pic>
      <p:cxnSp>
        <p:nvCxnSpPr>
          <p:cNvPr id="12" name="Curved Connector 11"/>
          <p:cNvCxnSpPr/>
          <p:nvPr/>
        </p:nvCxnSpPr>
        <p:spPr>
          <a:xfrm flipV="1">
            <a:off x="1344706" y="5095033"/>
            <a:ext cx="1706895" cy="758920"/>
          </a:xfrm>
          <a:prstGeom prst="curvedConnector3">
            <a:avLst>
              <a:gd name="adj1" fmla="val 50000"/>
            </a:avLst>
          </a:prstGeom>
          <a:ln w="1905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018830" y="5571847"/>
            <a:ext cx="1371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Valve open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680812" y="5571847"/>
            <a:ext cx="1371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Valve closed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949611" y="2867520"/>
            <a:ext cx="2962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Simulated with point source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14917" y="6178969"/>
            <a:ext cx="2764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Simulated with pressure drop </a:t>
            </a:r>
            <a:r>
              <a:rPr lang="en-US" dirty="0">
                <a:solidFill>
                  <a:srgbClr val="FF0000"/>
                </a:solidFill>
              </a:rPr>
              <a:t>in porous medium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684868" y="879014"/>
            <a:ext cx="4562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Varied operating condition &amp; reactor geometry</a:t>
            </a:r>
            <a:endParaRPr lang="en-US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0638" y="1265988"/>
            <a:ext cx="5986153" cy="362605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522208" y="1248346"/>
            <a:ext cx="1362456" cy="3323654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9966101" y="1205693"/>
            <a:ext cx="1194897" cy="3323654"/>
          </a:xfrm>
          <a:prstGeom prst="roundRect">
            <a:avLst/>
          </a:prstGeom>
          <a:noFill/>
          <a:ln w="190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11206592" y="1205693"/>
            <a:ext cx="937877" cy="3233868"/>
          </a:xfrm>
          <a:prstGeom prst="roundRect">
            <a:avLst/>
          </a:prstGeom>
          <a:noFill/>
          <a:ln w="19050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681013" y="5289827"/>
            <a:ext cx="3510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/>
              <a:t>Residence time &amp; inlet position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979334" y="4850732"/>
            <a:ext cx="2193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Leachate recycling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559547" y="5867198"/>
            <a:ext cx="26877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Decreasing the L:S ratio</a:t>
            </a:r>
          </a:p>
        </p:txBody>
      </p:sp>
      <p:cxnSp>
        <p:nvCxnSpPr>
          <p:cNvPr id="31" name="Straight Arrow Connector 30"/>
          <p:cNvCxnSpPr>
            <a:stCxn id="2" idx="2"/>
          </p:cNvCxnSpPr>
          <p:nvPr/>
        </p:nvCxnSpPr>
        <p:spPr>
          <a:xfrm flipH="1" flipV="1">
            <a:off x="9133714" y="4572000"/>
            <a:ext cx="1" cy="3200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10563548" y="4598911"/>
            <a:ext cx="1" cy="788492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11741037" y="4589642"/>
            <a:ext cx="1" cy="1264311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319899" y="6167157"/>
            <a:ext cx="16553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Increasing </a:t>
            </a:r>
            <a:r>
              <a:rPr lang="en-US" b="1" dirty="0">
                <a:solidFill>
                  <a:srgbClr val="00B050"/>
                </a:solidFill>
              </a:rPr>
              <a:t>REE </a:t>
            </a:r>
            <a:endParaRPr lang="en-US" b="1" dirty="0" smtClean="0">
              <a:solidFill>
                <a:srgbClr val="00B050"/>
              </a:solidFill>
            </a:endParaRPr>
          </a:p>
          <a:p>
            <a:r>
              <a:rPr lang="en-US" b="1" dirty="0" smtClean="0">
                <a:solidFill>
                  <a:srgbClr val="00B050"/>
                </a:solidFill>
              </a:rPr>
              <a:t>concentrations 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7" name="Notched Right Arrow 36"/>
          <p:cNvSpPr/>
          <p:nvPr/>
        </p:nvSpPr>
        <p:spPr>
          <a:xfrm rot="8801672">
            <a:off x="7906644" y="5798266"/>
            <a:ext cx="1071791" cy="473695"/>
          </a:xfrm>
          <a:prstGeom prst="notchedRightArrow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40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6" grpId="0"/>
      <p:bldP spid="17" grpId="0"/>
      <p:bldP spid="19" grpId="0"/>
      <p:bldP spid="6" grpId="0" animBg="1"/>
      <p:bldP spid="21" grpId="0" animBg="1"/>
      <p:bldP spid="22" grpId="0" animBg="1"/>
      <p:bldP spid="9" grpId="0"/>
      <p:bldP spid="14" grpId="0"/>
      <p:bldP spid="23" grpId="0"/>
      <p:bldP spid="36" grpId="0"/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 51"/>
          <p:cNvSpPr/>
          <p:nvPr/>
        </p:nvSpPr>
        <p:spPr>
          <a:xfrm>
            <a:off x="60656" y="62136"/>
            <a:ext cx="6235128" cy="273006"/>
          </a:xfrm>
          <a:custGeom>
            <a:avLst/>
            <a:gdLst>
              <a:gd name="connsiteX0" fmla="*/ 0 w 3632886"/>
              <a:gd name="connsiteY0" fmla="*/ 259492 h 259492"/>
              <a:gd name="connsiteX1" fmla="*/ 3534032 w 3632886"/>
              <a:gd name="connsiteY1" fmla="*/ 259492 h 259492"/>
              <a:gd name="connsiteX2" fmla="*/ 3632886 w 3632886"/>
              <a:gd name="connsiteY2" fmla="*/ 0 h 259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32886" h="259492">
                <a:moveTo>
                  <a:pt x="0" y="259492"/>
                </a:moveTo>
                <a:lnTo>
                  <a:pt x="3534032" y="259492"/>
                </a:lnTo>
                <a:lnTo>
                  <a:pt x="3632886" y="0"/>
                </a:lnTo>
              </a:path>
            </a:pathLst>
          </a:custGeom>
          <a:noFill/>
          <a:ln w="2857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50"/>
          <p:cNvSpPr txBox="1"/>
          <p:nvPr/>
        </p:nvSpPr>
        <p:spPr>
          <a:xfrm>
            <a:off x="0" y="1928"/>
            <a:ext cx="62066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i="1" dirty="0" smtClean="0">
                <a:solidFill>
                  <a:srgbClr val="0070C0"/>
                </a:solidFill>
              </a:rPr>
              <a:t>Counter-current fluidized </a:t>
            </a:r>
            <a:r>
              <a:rPr lang="en-US" altLang="zh-CN" sz="2000" b="1" i="1" dirty="0">
                <a:solidFill>
                  <a:srgbClr val="0070C0"/>
                </a:solidFill>
              </a:rPr>
              <a:t>bed case </a:t>
            </a:r>
            <a:r>
              <a:rPr lang="en-US" altLang="zh-CN" sz="2000" b="1" i="1" dirty="0" smtClean="0">
                <a:solidFill>
                  <a:srgbClr val="0070C0"/>
                </a:solidFill>
              </a:rPr>
              <a:t>Base: </a:t>
            </a:r>
            <a:r>
              <a:rPr lang="en-US" altLang="zh-CN" sz="2000" b="1" i="1" dirty="0" smtClean="0">
                <a:solidFill>
                  <a:srgbClr val="FF0000"/>
                </a:solidFill>
              </a:rPr>
              <a:t>Solid movement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pic>
        <p:nvPicPr>
          <p:cNvPr id="16" name="d45w20RE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15743" y="764099"/>
            <a:ext cx="7457552" cy="580939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11846" y="4267821"/>
            <a:ext cx="939627" cy="1811884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434822" y="741052"/>
            <a:ext cx="1472860" cy="60610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6251473" y="764099"/>
            <a:ext cx="2393799" cy="35037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251473" y="6091371"/>
            <a:ext cx="2812685" cy="3175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526311" y="3668796"/>
            <a:ext cx="1216142" cy="339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Liquid inlet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089497" y="1935904"/>
            <a:ext cx="1358875" cy="339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Solid inlet</a:t>
            </a:r>
            <a:endParaRPr lang="en-US" dirty="0"/>
          </a:p>
        </p:txBody>
      </p:sp>
      <p:pic>
        <p:nvPicPr>
          <p:cNvPr id="12" name="d45cases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4876" r="6686"/>
          <a:stretch/>
        </p:blipFill>
        <p:spPr>
          <a:xfrm>
            <a:off x="-6423" y="741052"/>
            <a:ext cx="4822166" cy="5552947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8336" y="6133821"/>
            <a:ext cx="715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Base</a:t>
            </a:r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1389807" y="6133821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SIH58</a:t>
            </a:r>
            <a:endParaRPr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2772589" y="6167163"/>
            <a:ext cx="52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L36</a:t>
            </a:r>
            <a:endParaRPr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4019541" y="6167163"/>
            <a:ext cx="874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L36S36</a:t>
            </a:r>
            <a:endParaRPr lang="zh-CN" altLang="en-US" dirty="0"/>
          </a:p>
        </p:txBody>
      </p:sp>
      <p:sp>
        <p:nvSpPr>
          <p:cNvPr id="20" name="文本框 19"/>
          <p:cNvSpPr txBox="1"/>
          <p:nvPr/>
        </p:nvSpPr>
        <p:spPr>
          <a:xfrm>
            <a:off x="5442910" y="6167163"/>
            <a:ext cx="646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W20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739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2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987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4" repeatCount="indefinite" fill="remove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 51"/>
          <p:cNvSpPr/>
          <p:nvPr/>
        </p:nvSpPr>
        <p:spPr>
          <a:xfrm>
            <a:off x="174299" y="161925"/>
            <a:ext cx="6292159" cy="273006"/>
          </a:xfrm>
          <a:custGeom>
            <a:avLst/>
            <a:gdLst>
              <a:gd name="connsiteX0" fmla="*/ 0 w 3632886"/>
              <a:gd name="connsiteY0" fmla="*/ 259492 h 259492"/>
              <a:gd name="connsiteX1" fmla="*/ 3534032 w 3632886"/>
              <a:gd name="connsiteY1" fmla="*/ 259492 h 259492"/>
              <a:gd name="connsiteX2" fmla="*/ 3632886 w 3632886"/>
              <a:gd name="connsiteY2" fmla="*/ 0 h 259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32886" h="259492">
                <a:moveTo>
                  <a:pt x="0" y="259492"/>
                </a:moveTo>
                <a:lnTo>
                  <a:pt x="3534032" y="259492"/>
                </a:lnTo>
                <a:lnTo>
                  <a:pt x="3632886" y="0"/>
                </a:lnTo>
              </a:path>
            </a:pathLst>
          </a:custGeom>
          <a:noFill/>
          <a:ln w="2857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50"/>
          <p:cNvSpPr txBox="1"/>
          <p:nvPr/>
        </p:nvSpPr>
        <p:spPr>
          <a:xfrm>
            <a:off x="136199" y="22121"/>
            <a:ext cx="63302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i="1" dirty="0" smtClean="0">
                <a:solidFill>
                  <a:srgbClr val="0070C0"/>
                </a:solidFill>
              </a:rPr>
              <a:t>Counter-current fluidized </a:t>
            </a:r>
            <a:r>
              <a:rPr lang="en-US" altLang="zh-CN" sz="2000" b="1" i="1" dirty="0">
                <a:solidFill>
                  <a:srgbClr val="0070C0"/>
                </a:solidFill>
              </a:rPr>
              <a:t>bed case </a:t>
            </a:r>
            <a:r>
              <a:rPr lang="en-US" altLang="zh-CN" sz="2000" b="1" i="1" dirty="0" smtClean="0">
                <a:solidFill>
                  <a:srgbClr val="0070C0"/>
                </a:solidFill>
              </a:rPr>
              <a:t>Base : </a:t>
            </a:r>
            <a:r>
              <a:rPr lang="en-US" altLang="zh-CN" sz="2000" b="1" i="1" dirty="0" smtClean="0">
                <a:solidFill>
                  <a:srgbClr val="FF0000"/>
                </a:solidFill>
              </a:rPr>
              <a:t>solid distribution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861" y="597552"/>
            <a:ext cx="4336633" cy="45161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04664" y="5548734"/>
            <a:ext cx="3871025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 smtClean="0"/>
              <a:t>There </a:t>
            </a:r>
            <a:r>
              <a:rPr lang="en-US" b="1" dirty="0"/>
              <a:t>is a dense phase near the liquid inlet and above the dense phase is the dilute </a:t>
            </a:r>
            <a:r>
              <a:rPr lang="en-US" b="1" dirty="0" smtClean="0"/>
              <a:t>phase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2763" y="434931"/>
            <a:ext cx="6849237" cy="489231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386918" y="5548734"/>
            <a:ext cx="3953334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 smtClean="0"/>
              <a:t>The</a:t>
            </a:r>
            <a:r>
              <a:rPr lang="en-US" dirty="0" smtClean="0"/>
              <a:t> </a:t>
            </a:r>
            <a:r>
              <a:rPr lang="en-US" b="1" dirty="0" smtClean="0"/>
              <a:t>REE </a:t>
            </a:r>
            <a:r>
              <a:rPr lang="en-US" b="1" dirty="0"/>
              <a:t>mass fraction gradient is well established in both dilute region and dense region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49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 51"/>
          <p:cNvSpPr/>
          <p:nvPr/>
        </p:nvSpPr>
        <p:spPr>
          <a:xfrm>
            <a:off x="174299" y="161925"/>
            <a:ext cx="7013895" cy="273006"/>
          </a:xfrm>
          <a:custGeom>
            <a:avLst/>
            <a:gdLst>
              <a:gd name="connsiteX0" fmla="*/ 0 w 3632886"/>
              <a:gd name="connsiteY0" fmla="*/ 259492 h 259492"/>
              <a:gd name="connsiteX1" fmla="*/ 3534032 w 3632886"/>
              <a:gd name="connsiteY1" fmla="*/ 259492 h 259492"/>
              <a:gd name="connsiteX2" fmla="*/ 3632886 w 3632886"/>
              <a:gd name="connsiteY2" fmla="*/ 0 h 259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32886" h="259492">
                <a:moveTo>
                  <a:pt x="0" y="259492"/>
                </a:moveTo>
                <a:lnTo>
                  <a:pt x="3534032" y="259492"/>
                </a:lnTo>
                <a:lnTo>
                  <a:pt x="3632886" y="0"/>
                </a:lnTo>
              </a:path>
            </a:pathLst>
          </a:custGeom>
          <a:noFill/>
          <a:ln w="2857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50"/>
          <p:cNvSpPr txBox="1"/>
          <p:nvPr/>
        </p:nvSpPr>
        <p:spPr>
          <a:xfrm>
            <a:off x="136199" y="22121"/>
            <a:ext cx="6369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i="1" dirty="0" smtClean="0">
                <a:solidFill>
                  <a:srgbClr val="0070C0"/>
                </a:solidFill>
              </a:rPr>
              <a:t>Counter-current fluidized </a:t>
            </a:r>
            <a:r>
              <a:rPr lang="en-US" altLang="zh-CN" sz="2000" b="1" i="1" dirty="0">
                <a:solidFill>
                  <a:srgbClr val="0070C0"/>
                </a:solidFill>
              </a:rPr>
              <a:t>bed </a:t>
            </a:r>
            <a:r>
              <a:rPr lang="en-US" altLang="zh-CN" sz="2000" b="1" i="1" dirty="0" smtClean="0">
                <a:solidFill>
                  <a:srgbClr val="0070C0"/>
                </a:solidFill>
              </a:rPr>
              <a:t>: </a:t>
            </a:r>
            <a:r>
              <a:rPr lang="en-US" altLang="zh-CN" sz="2000" b="1" i="1" dirty="0" smtClean="0">
                <a:solidFill>
                  <a:srgbClr val="FF0000"/>
                </a:solidFill>
              </a:rPr>
              <a:t>Reactant recycle &amp; L:S ratio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pic>
        <p:nvPicPr>
          <p:cNvPr id="8" name="Picture 7" descr="C:\Users\LUL\AppData\Local\Microsoft\Windows\Temporary Internet Files\Content.Word\ree-mass-fraction-recycles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69" y="1022666"/>
            <a:ext cx="5100955" cy="360648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866775" y="4906148"/>
            <a:ext cx="4610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REE mass fraction at top outlet and bottom outlet with different liquid recycle fraction</a:t>
            </a:r>
            <a:endParaRPr lang="en-US" dirty="0"/>
          </a:p>
        </p:txBody>
      </p:sp>
      <p:pic>
        <p:nvPicPr>
          <p:cNvPr id="13" name="Picture 12" descr="C:\Users\LUL\AppData\Local\Microsoft\Windows\Temporary Internet Files\Content.Word\ree-mass-fraction-gl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193" y="1022665"/>
            <a:ext cx="4608981" cy="369220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6029324" y="518314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latin typeface="Times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REE mass fraction </a:t>
            </a:r>
            <a:r>
              <a:rPr lang="en-US" dirty="0" smtClean="0">
                <a:latin typeface="Times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with </a:t>
            </a:r>
            <a:r>
              <a:rPr lang="en-US" dirty="0">
                <a:latin typeface="Times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reduced liquid-solids ratio</a:t>
            </a:r>
            <a:endParaRPr lang="en-US" dirty="0"/>
          </a:p>
        </p:txBody>
      </p:sp>
      <p:sp>
        <p:nvSpPr>
          <p:cNvPr id="2" name="矩形 1"/>
          <p:cNvSpPr/>
          <p:nvPr/>
        </p:nvSpPr>
        <p:spPr>
          <a:xfrm>
            <a:off x="866775" y="6519446"/>
            <a:ext cx="112585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6032"/>
            <a:r>
              <a:rPr lang="en-US" altLang="zh-CN" sz="16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Lu, L., </a:t>
            </a:r>
            <a:r>
              <a:rPr lang="en-US" altLang="zh-CN" sz="1600" dirty="0" err="1"/>
              <a:t>Yoo</a:t>
            </a:r>
            <a:r>
              <a:rPr lang="en-US" altLang="zh-CN" sz="16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16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K</a:t>
            </a:r>
            <a:r>
              <a:rPr lang="en-US" altLang="zh-CN" sz="16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., </a:t>
            </a:r>
            <a:r>
              <a:rPr lang="en-US" altLang="zh-CN" sz="1600" dirty="0" err="1"/>
              <a:t>Benyahia</a:t>
            </a:r>
            <a:r>
              <a:rPr lang="en-US" altLang="zh-CN" sz="16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, S., 2016. </a:t>
            </a:r>
            <a:r>
              <a:rPr lang="en-US" altLang="zh-CN" sz="1600" dirty="0"/>
              <a:t>Coarse grained particle method for simulation of liquid-solids reacting </a:t>
            </a:r>
            <a:r>
              <a:rPr lang="en-US" altLang="zh-CN" sz="1600" dirty="0" smtClean="0"/>
              <a:t>flows</a:t>
            </a:r>
            <a:r>
              <a:rPr lang="en-US" altLang="zh-CN" sz="16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. Submitted to I&amp;ECR</a:t>
            </a:r>
            <a:endParaRPr lang="en-US" altLang="zh-CN" sz="1600" dirty="0"/>
          </a:p>
        </p:txBody>
      </p:sp>
    </p:spTree>
    <p:extLst>
      <p:ext uri="{BB962C8B-B14F-4D97-AF65-F5344CB8AC3E}">
        <p14:creationId xmlns:p14="http://schemas.microsoft.com/office/powerpoint/2010/main" val="252516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 51"/>
          <p:cNvSpPr/>
          <p:nvPr/>
        </p:nvSpPr>
        <p:spPr>
          <a:xfrm>
            <a:off x="174299" y="161925"/>
            <a:ext cx="6654245" cy="273006"/>
          </a:xfrm>
          <a:custGeom>
            <a:avLst/>
            <a:gdLst>
              <a:gd name="connsiteX0" fmla="*/ 0 w 3632886"/>
              <a:gd name="connsiteY0" fmla="*/ 259492 h 259492"/>
              <a:gd name="connsiteX1" fmla="*/ 3534032 w 3632886"/>
              <a:gd name="connsiteY1" fmla="*/ 259492 h 259492"/>
              <a:gd name="connsiteX2" fmla="*/ 3632886 w 3632886"/>
              <a:gd name="connsiteY2" fmla="*/ 0 h 259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32886" h="259492">
                <a:moveTo>
                  <a:pt x="0" y="259492"/>
                </a:moveTo>
                <a:lnTo>
                  <a:pt x="3534032" y="259492"/>
                </a:lnTo>
                <a:lnTo>
                  <a:pt x="3632886" y="0"/>
                </a:lnTo>
              </a:path>
            </a:pathLst>
          </a:custGeom>
          <a:noFill/>
          <a:ln w="2857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50"/>
          <p:cNvSpPr txBox="1"/>
          <p:nvPr/>
        </p:nvSpPr>
        <p:spPr>
          <a:xfrm>
            <a:off x="136199" y="22121"/>
            <a:ext cx="6692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i="1" dirty="0" smtClean="0">
                <a:solidFill>
                  <a:srgbClr val="0070C0"/>
                </a:solidFill>
              </a:rPr>
              <a:t>Counter-current fluidized </a:t>
            </a:r>
            <a:r>
              <a:rPr lang="en-US" altLang="zh-CN" sz="2000" b="1" i="1" dirty="0">
                <a:solidFill>
                  <a:srgbClr val="0070C0"/>
                </a:solidFill>
              </a:rPr>
              <a:t>bed </a:t>
            </a:r>
            <a:r>
              <a:rPr lang="en-US" altLang="zh-CN" sz="2000" b="1" i="1" dirty="0" smtClean="0">
                <a:solidFill>
                  <a:srgbClr val="0070C0"/>
                </a:solidFill>
              </a:rPr>
              <a:t>: </a:t>
            </a:r>
            <a:r>
              <a:rPr lang="en-US" altLang="zh-CN" sz="2000" b="1" i="1" dirty="0" smtClean="0">
                <a:solidFill>
                  <a:srgbClr val="FF0000"/>
                </a:solidFill>
              </a:rPr>
              <a:t>residence time &amp; inlet position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" name="Picture 11" descr="C:\Users\LUL\AppData\Local\Microsoft\Windows\Temporary Internet Files\Content.Word\ree-mass-fraction-rt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99" y="1098866"/>
            <a:ext cx="5019676" cy="360648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1328737" y="5029377"/>
            <a:ext cx="47958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Times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REE </a:t>
            </a:r>
            <a:r>
              <a:rPr lang="en-US" dirty="0">
                <a:latin typeface="Times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mass fraction </a:t>
            </a:r>
            <a:r>
              <a:rPr lang="en-US" dirty="0" smtClean="0">
                <a:latin typeface="Times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with </a:t>
            </a:r>
            <a:r>
              <a:rPr lang="en-US" dirty="0">
                <a:latin typeface="Times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increased residence time and elevated solids inlet position</a:t>
            </a:r>
            <a:endParaRPr lang="en-US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6388" name="Picture 48" descr="Leaching-fraction-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75" y="1098866"/>
            <a:ext cx="4752975" cy="356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677025" y="5029377"/>
            <a:ext cx="4667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REE leaching fraction variation with increased residence time and solid inlet position</a:t>
            </a:r>
            <a:endParaRPr lang="en-US" dirty="0"/>
          </a:p>
        </p:txBody>
      </p:sp>
      <p:sp>
        <p:nvSpPr>
          <p:cNvPr id="16" name="矩形 15"/>
          <p:cNvSpPr/>
          <p:nvPr/>
        </p:nvSpPr>
        <p:spPr>
          <a:xfrm>
            <a:off x="1003177" y="6519446"/>
            <a:ext cx="111888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6032"/>
            <a:r>
              <a:rPr lang="en-US" altLang="zh-CN" sz="16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Lu, L., </a:t>
            </a:r>
            <a:r>
              <a:rPr lang="en-US" altLang="zh-CN" sz="1600" dirty="0" err="1"/>
              <a:t>Yoo</a:t>
            </a:r>
            <a:r>
              <a:rPr lang="en-US" altLang="zh-CN" sz="16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16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K</a:t>
            </a:r>
            <a:r>
              <a:rPr lang="en-US" altLang="zh-CN" sz="16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., </a:t>
            </a:r>
            <a:r>
              <a:rPr lang="en-US" altLang="zh-CN" sz="1600" dirty="0" err="1"/>
              <a:t>Benyahia</a:t>
            </a:r>
            <a:r>
              <a:rPr lang="en-US" altLang="zh-CN" sz="16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, S., 2016. </a:t>
            </a:r>
            <a:r>
              <a:rPr lang="en-US" altLang="zh-CN" sz="1600" dirty="0"/>
              <a:t>Coarse grained particle method for simulation of liquid-solids reacting </a:t>
            </a:r>
            <a:r>
              <a:rPr lang="en-US" altLang="zh-CN" sz="1600" dirty="0" smtClean="0"/>
              <a:t>flows</a:t>
            </a:r>
            <a:r>
              <a:rPr lang="en-US" altLang="zh-CN" sz="16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. Submitted to I&amp;ECR</a:t>
            </a:r>
            <a:endParaRPr lang="en-US" altLang="zh-CN" sz="1600" dirty="0"/>
          </a:p>
        </p:txBody>
      </p:sp>
    </p:spTree>
    <p:extLst>
      <p:ext uri="{BB962C8B-B14F-4D97-AF65-F5344CB8AC3E}">
        <p14:creationId xmlns:p14="http://schemas.microsoft.com/office/powerpoint/2010/main" val="90310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Box 18"/>
          <p:cNvSpPr txBox="1">
            <a:spLocks noChangeArrowheads="1"/>
          </p:cNvSpPr>
          <p:nvPr/>
        </p:nvSpPr>
        <p:spPr bwMode="auto">
          <a:xfrm>
            <a:off x="110542" y="-6898"/>
            <a:ext cx="70661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 dirty="0" smtClean="0">
                <a:ln w="9525">
                  <a:solidFill>
                    <a:srgbClr val="003C69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700000" algn="tl" rotWithShape="0">
                    <a:srgbClr val="003C69">
                      <a:lumMod val="50000"/>
                    </a:srgbClr>
                  </a:outerShdw>
                </a:effectLst>
                <a:latin typeface="Arial"/>
              </a:rPr>
              <a:t>Outlines</a:t>
            </a:r>
            <a:endParaRPr lang="en-US" altLang="en-US" sz="2400" b="1" i="1" dirty="0">
              <a:ln w="9525">
                <a:solidFill>
                  <a:srgbClr val="003C69"/>
                </a:solidFill>
                <a:prstDash val="solid"/>
              </a:ln>
              <a:solidFill>
                <a:srgbClr val="FFFFFF"/>
              </a:solidFill>
              <a:effectLst>
                <a:outerShdw blurRad="12700" dist="38100" dir="2700000" algn="tl" rotWithShape="0">
                  <a:srgbClr val="003C69">
                    <a:lumMod val="50000"/>
                  </a:srgbClr>
                </a:outerShdw>
              </a:effectLst>
              <a:latin typeface="Arial"/>
            </a:endParaRPr>
          </a:p>
        </p:txBody>
      </p:sp>
      <p:sp>
        <p:nvSpPr>
          <p:cNvPr id="94" name="Freeform 93"/>
          <p:cNvSpPr/>
          <p:nvPr/>
        </p:nvSpPr>
        <p:spPr>
          <a:xfrm>
            <a:off x="110542" y="46244"/>
            <a:ext cx="1389784" cy="364311"/>
          </a:xfrm>
          <a:custGeom>
            <a:avLst/>
            <a:gdLst>
              <a:gd name="connsiteX0" fmla="*/ 0 w 7327900"/>
              <a:gd name="connsiteY0" fmla="*/ 381000 h 381000"/>
              <a:gd name="connsiteX1" fmla="*/ 7200900 w 7327900"/>
              <a:gd name="connsiteY1" fmla="*/ 381000 h 381000"/>
              <a:gd name="connsiteX2" fmla="*/ 7327900 w 7327900"/>
              <a:gd name="connsiteY2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27900" h="381000">
                <a:moveTo>
                  <a:pt x="0" y="381000"/>
                </a:moveTo>
                <a:lnTo>
                  <a:pt x="7200900" y="381000"/>
                </a:lnTo>
                <a:lnTo>
                  <a:pt x="7327900" y="0"/>
                </a:lnTo>
              </a:path>
            </a:pathLst>
          </a:custGeom>
          <a:noFill/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横卷形 2"/>
          <p:cNvSpPr/>
          <p:nvPr/>
        </p:nvSpPr>
        <p:spPr>
          <a:xfrm>
            <a:off x="1725284" y="710181"/>
            <a:ext cx="7936302" cy="1095555"/>
          </a:xfrm>
          <a:prstGeom prst="horizontalScroll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 smtClean="0">
                <a:solidFill>
                  <a:schemeClr val="bg1">
                    <a:lumMod val="50000"/>
                  </a:schemeClr>
                </a:solidFill>
              </a:rPr>
              <a:t>1. Physical </a:t>
            </a: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</a:rPr>
              <a:t>model of coarse grained particle method (CGPM)</a:t>
            </a:r>
          </a:p>
        </p:txBody>
      </p:sp>
      <p:sp>
        <p:nvSpPr>
          <p:cNvPr id="82" name="横卷形 81"/>
          <p:cNvSpPr/>
          <p:nvPr/>
        </p:nvSpPr>
        <p:spPr>
          <a:xfrm>
            <a:off x="1725284" y="1805736"/>
            <a:ext cx="7936302" cy="1095555"/>
          </a:xfrm>
          <a:prstGeom prst="horizontalScroll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altLang="zh-CN" sz="2000" b="1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</a:rPr>
              <a:t>Computation speed of CGPM Vs. MP-PIC</a:t>
            </a:r>
          </a:p>
        </p:txBody>
      </p:sp>
      <p:sp>
        <p:nvSpPr>
          <p:cNvPr id="83" name="横卷形 82"/>
          <p:cNvSpPr/>
          <p:nvPr/>
        </p:nvSpPr>
        <p:spPr>
          <a:xfrm>
            <a:off x="1725284" y="2842107"/>
            <a:ext cx="7936302" cy="1095555"/>
          </a:xfrm>
          <a:prstGeom prst="horizontalScroll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en-US" altLang="zh-CN" sz="2000" b="1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</a:rPr>
              <a:t>Simulation of a bubbling fluidized </a:t>
            </a:r>
            <a:r>
              <a:rPr lang="en-US" altLang="zh-CN" sz="2000" b="1" dirty="0" smtClean="0">
                <a:solidFill>
                  <a:schemeClr val="bg1">
                    <a:lumMod val="50000"/>
                  </a:schemeClr>
                </a:solidFill>
              </a:rPr>
              <a:t>bed</a:t>
            </a:r>
            <a:endParaRPr lang="en-US" altLang="zh-CN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4" name="横卷形 83"/>
          <p:cNvSpPr/>
          <p:nvPr/>
        </p:nvSpPr>
        <p:spPr>
          <a:xfrm>
            <a:off x="1725284" y="3937662"/>
            <a:ext cx="7936302" cy="1095555"/>
          </a:xfrm>
          <a:prstGeom prst="horizontalScroll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</a:rPr>
              <a:t>4</a:t>
            </a:r>
            <a:r>
              <a:rPr lang="en-US" altLang="zh-CN" sz="2000" b="1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</a:rPr>
              <a:t>Simulation of a counter-current fluidized leaching </a:t>
            </a:r>
            <a:r>
              <a:rPr lang="en-US" altLang="zh-CN" sz="2000" b="1" dirty="0" smtClean="0">
                <a:solidFill>
                  <a:schemeClr val="bg1">
                    <a:lumMod val="50000"/>
                  </a:schemeClr>
                </a:solidFill>
              </a:rPr>
              <a:t>bed</a:t>
            </a:r>
            <a:endParaRPr lang="en-US" altLang="zh-CN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5" name="横卷形 84"/>
          <p:cNvSpPr/>
          <p:nvPr/>
        </p:nvSpPr>
        <p:spPr>
          <a:xfrm>
            <a:off x="1725284" y="4916085"/>
            <a:ext cx="7936302" cy="1095555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5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. Summary</a:t>
            </a:r>
            <a:endParaRPr lang="en-US" altLang="zh-CN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96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Box 18"/>
          <p:cNvSpPr txBox="1">
            <a:spLocks noChangeArrowheads="1"/>
          </p:cNvSpPr>
          <p:nvPr/>
        </p:nvSpPr>
        <p:spPr bwMode="auto">
          <a:xfrm>
            <a:off x="110542" y="-6898"/>
            <a:ext cx="70661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 dirty="0" smtClean="0">
                <a:ln w="9525">
                  <a:solidFill>
                    <a:srgbClr val="003C69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700000" algn="tl" rotWithShape="0">
                    <a:srgbClr val="003C69">
                      <a:lumMod val="50000"/>
                    </a:srgbClr>
                  </a:outerShdw>
                </a:effectLst>
                <a:latin typeface="Arial"/>
              </a:rPr>
              <a:t>Outlines</a:t>
            </a:r>
            <a:endParaRPr lang="en-US" altLang="en-US" sz="2400" b="1" i="1" dirty="0">
              <a:ln w="9525">
                <a:solidFill>
                  <a:srgbClr val="003C69"/>
                </a:solidFill>
                <a:prstDash val="solid"/>
              </a:ln>
              <a:solidFill>
                <a:srgbClr val="FFFFFF"/>
              </a:solidFill>
              <a:effectLst>
                <a:outerShdw blurRad="12700" dist="38100" dir="2700000" algn="tl" rotWithShape="0">
                  <a:srgbClr val="003C69">
                    <a:lumMod val="50000"/>
                  </a:srgbClr>
                </a:outerShdw>
              </a:effectLst>
              <a:latin typeface="Arial"/>
            </a:endParaRPr>
          </a:p>
        </p:txBody>
      </p:sp>
      <p:sp>
        <p:nvSpPr>
          <p:cNvPr id="94" name="Freeform 93"/>
          <p:cNvSpPr/>
          <p:nvPr/>
        </p:nvSpPr>
        <p:spPr>
          <a:xfrm>
            <a:off x="110542" y="46244"/>
            <a:ext cx="1389784" cy="364311"/>
          </a:xfrm>
          <a:custGeom>
            <a:avLst/>
            <a:gdLst>
              <a:gd name="connsiteX0" fmla="*/ 0 w 7327900"/>
              <a:gd name="connsiteY0" fmla="*/ 381000 h 381000"/>
              <a:gd name="connsiteX1" fmla="*/ 7200900 w 7327900"/>
              <a:gd name="connsiteY1" fmla="*/ 381000 h 381000"/>
              <a:gd name="connsiteX2" fmla="*/ 7327900 w 7327900"/>
              <a:gd name="connsiteY2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27900" h="381000">
                <a:moveTo>
                  <a:pt x="0" y="381000"/>
                </a:moveTo>
                <a:lnTo>
                  <a:pt x="7200900" y="381000"/>
                </a:lnTo>
                <a:lnTo>
                  <a:pt x="7327900" y="0"/>
                </a:lnTo>
              </a:path>
            </a:pathLst>
          </a:custGeom>
          <a:noFill/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横卷形 2"/>
          <p:cNvSpPr/>
          <p:nvPr/>
        </p:nvSpPr>
        <p:spPr>
          <a:xfrm>
            <a:off x="1725284" y="710181"/>
            <a:ext cx="7936302" cy="1095555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1. Physical </a:t>
            </a:r>
            <a:r>
              <a:rPr lang="en-US" altLang="zh-CN" sz="2000" b="1" dirty="0">
                <a:solidFill>
                  <a:srgbClr val="FF0000"/>
                </a:solidFill>
              </a:rPr>
              <a:t>model of coarse grained particle method (CGPM)</a:t>
            </a:r>
          </a:p>
        </p:txBody>
      </p:sp>
      <p:sp>
        <p:nvSpPr>
          <p:cNvPr id="82" name="横卷形 81"/>
          <p:cNvSpPr/>
          <p:nvPr/>
        </p:nvSpPr>
        <p:spPr>
          <a:xfrm>
            <a:off x="1725284" y="1805736"/>
            <a:ext cx="7936302" cy="1095555"/>
          </a:xfrm>
          <a:prstGeom prst="horizontalScroll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altLang="zh-CN" sz="2000" b="1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</a:rPr>
              <a:t>Computation speed of CGPM Vs. MP-PIC</a:t>
            </a:r>
          </a:p>
        </p:txBody>
      </p:sp>
      <p:sp>
        <p:nvSpPr>
          <p:cNvPr id="83" name="横卷形 82"/>
          <p:cNvSpPr/>
          <p:nvPr/>
        </p:nvSpPr>
        <p:spPr>
          <a:xfrm>
            <a:off x="1725284" y="2842107"/>
            <a:ext cx="7936302" cy="1095555"/>
          </a:xfrm>
          <a:prstGeom prst="horizontalScroll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en-US" altLang="zh-CN" sz="2000" b="1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</a:rPr>
              <a:t>Simulation of a bubbling fluidized </a:t>
            </a:r>
            <a:r>
              <a:rPr lang="en-US" altLang="zh-CN" sz="2000" b="1" dirty="0" smtClean="0">
                <a:solidFill>
                  <a:schemeClr val="bg1">
                    <a:lumMod val="50000"/>
                  </a:schemeClr>
                </a:solidFill>
              </a:rPr>
              <a:t>bed</a:t>
            </a:r>
            <a:endParaRPr lang="en-US" altLang="zh-CN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4" name="横卷形 83"/>
          <p:cNvSpPr/>
          <p:nvPr/>
        </p:nvSpPr>
        <p:spPr>
          <a:xfrm>
            <a:off x="1725284" y="3937662"/>
            <a:ext cx="7936302" cy="1095555"/>
          </a:xfrm>
          <a:prstGeom prst="horizontalScroll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</a:rPr>
              <a:t>4</a:t>
            </a:r>
            <a:r>
              <a:rPr lang="en-US" altLang="zh-CN" sz="2000" b="1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</a:rPr>
              <a:t>Simulation of a counter-current fluidized leaching </a:t>
            </a:r>
            <a:r>
              <a:rPr lang="en-US" altLang="zh-CN" sz="2000" b="1" dirty="0" smtClean="0">
                <a:solidFill>
                  <a:schemeClr val="bg1">
                    <a:lumMod val="50000"/>
                  </a:schemeClr>
                </a:solidFill>
              </a:rPr>
              <a:t>bed</a:t>
            </a:r>
            <a:endParaRPr lang="en-US" altLang="zh-CN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5" name="横卷形 84"/>
          <p:cNvSpPr/>
          <p:nvPr/>
        </p:nvSpPr>
        <p:spPr>
          <a:xfrm>
            <a:off x="1725284" y="4916085"/>
            <a:ext cx="7936302" cy="1095555"/>
          </a:xfrm>
          <a:prstGeom prst="horizontalScroll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</a:rPr>
              <a:t>5</a:t>
            </a:r>
            <a:r>
              <a:rPr lang="en-US" altLang="zh-CN" sz="2000" b="1" dirty="0" smtClean="0">
                <a:solidFill>
                  <a:schemeClr val="bg1">
                    <a:lumMod val="50000"/>
                  </a:schemeClr>
                </a:solidFill>
              </a:rPr>
              <a:t>. Summary</a:t>
            </a:r>
            <a:endParaRPr lang="en-US" altLang="zh-CN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88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 51"/>
          <p:cNvSpPr/>
          <p:nvPr/>
        </p:nvSpPr>
        <p:spPr>
          <a:xfrm>
            <a:off x="174300" y="161925"/>
            <a:ext cx="1159664" cy="273006"/>
          </a:xfrm>
          <a:custGeom>
            <a:avLst/>
            <a:gdLst>
              <a:gd name="connsiteX0" fmla="*/ 0 w 3632886"/>
              <a:gd name="connsiteY0" fmla="*/ 259492 h 259492"/>
              <a:gd name="connsiteX1" fmla="*/ 3534032 w 3632886"/>
              <a:gd name="connsiteY1" fmla="*/ 259492 h 259492"/>
              <a:gd name="connsiteX2" fmla="*/ 3632886 w 3632886"/>
              <a:gd name="connsiteY2" fmla="*/ 0 h 259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32886" h="259492">
                <a:moveTo>
                  <a:pt x="0" y="259492"/>
                </a:moveTo>
                <a:lnTo>
                  <a:pt x="3534032" y="259492"/>
                </a:lnTo>
                <a:lnTo>
                  <a:pt x="3632886" y="0"/>
                </a:lnTo>
              </a:path>
            </a:pathLst>
          </a:custGeom>
          <a:noFill/>
          <a:ln w="2857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50"/>
          <p:cNvSpPr txBox="1"/>
          <p:nvPr/>
        </p:nvSpPr>
        <p:spPr>
          <a:xfrm>
            <a:off x="136199" y="22121"/>
            <a:ext cx="1197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i="1" dirty="0" smtClean="0">
                <a:solidFill>
                  <a:srgbClr val="0070C0"/>
                </a:solidFill>
              </a:rPr>
              <a:t>Summary</a:t>
            </a:r>
            <a:endParaRPr lang="en-US" sz="2000" b="1" i="1" dirty="0">
              <a:solidFill>
                <a:srgbClr val="0070C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031924" y="900675"/>
            <a:ext cx="3103590" cy="324879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849894" y="900675"/>
            <a:ext cx="3103590" cy="324879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667863" y="894212"/>
            <a:ext cx="3103590" cy="32487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940909" y="2851067"/>
            <a:ext cx="3103590" cy="324879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758879" y="2815303"/>
            <a:ext cx="3103590" cy="324879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607170" y="1677920"/>
            <a:ext cx="18985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Varied </a:t>
            </a:r>
            <a:r>
              <a:rPr lang="en-US" sz="2800" b="1" dirty="0" smtClean="0"/>
              <a:t>Process </a:t>
            </a:r>
            <a:r>
              <a:rPr lang="en-US" sz="2800" b="1" dirty="0"/>
              <a:t>C</a:t>
            </a:r>
            <a:r>
              <a:rPr lang="en-US" sz="2800" b="1" dirty="0" smtClean="0"/>
              <a:t>onditions</a:t>
            </a:r>
            <a:endParaRPr lang="en-US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713107" y="2292083"/>
            <a:ext cx="24224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MFIX-CGPM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33053" y="3935411"/>
            <a:ext cx="25939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CN" sz="2800" b="1" dirty="0">
                <a:solidFill>
                  <a:schemeClr val="accent4"/>
                </a:solidFill>
              </a:rPr>
              <a:t>Thousands of </a:t>
            </a:r>
            <a:r>
              <a:rPr lang="en-US" altLang="zh-CN" sz="2800" b="1" dirty="0" smtClean="0">
                <a:solidFill>
                  <a:schemeClr val="accent4"/>
                </a:solidFill>
              </a:rPr>
              <a:t>Seconds </a:t>
            </a:r>
            <a:r>
              <a:rPr lang="en-US" altLang="zh-CN" sz="2800" b="1" dirty="0">
                <a:solidFill>
                  <a:schemeClr val="accent4"/>
                </a:solidFill>
              </a:rPr>
              <a:t>S</a:t>
            </a:r>
            <a:r>
              <a:rPr lang="en-US" altLang="zh-CN" sz="2800" b="1" dirty="0" smtClean="0">
                <a:solidFill>
                  <a:schemeClr val="accent4"/>
                </a:solidFill>
              </a:rPr>
              <a:t>imulation</a:t>
            </a:r>
            <a:endParaRPr lang="en-US" altLang="zh-CN" sz="2800" b="1" dirty="0">
              <a:solidFill>
                <a:schemeClr val="accent4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39186" y="4041903"/>
            <a:ext cx="21786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altLang="zh-CN" sz="2800" b="1" dirty="0" smtClean="0">
                <a:solidFill>
                  <a:srgbClr val="00B050"/>
                </a:solidFill>
              </a:rPr>
              <a:t>Optimize</a:t>
            </a:r>
          </a:p>
          <a:p>
            <a:pPr lvl="1" algn="ctr"/>
            <a:r>
              <a:rPr lang="en-US" altLang="zh-CN" sz="2800" b="1" dirty="0" smtClean="0">
                <a:solidFill>
                  <a:srgbClr val="00B050"/>
                </a:solidFill>
              </a:rPr>
              <a:t>Chemical </a:t>
            </a:r>
            <a:r>
              <a:rPr lang="en-US" altLang="zh-CN" sz="2800" b="1" dirty="0">
                <a:solidFill>
                  <a:srgbClr val="00B050"/>
                </a:solidFill>
              </a:rPr>
              <a:t>R</a:t>
            </a:r>
            <a:r>
              <a:rPr lang="en-US" altLang="zh-CN" sz="2800" b="1" dirty="0" smtClean="0">
                <a:solidFill>
                  <a:srgbClr val="00B050"/>
                </a:solidFill>
              </a:rPr>
              <a:t>eactors</a:t>
            </a:r>
            <a:endParaRPr lang="en-US" altLang="zh-CN" sz="2800" b="1" dirty="0">
              <a:solidFill>
                <a:srgbClr val="00B05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948171" y="1462476"/>
            <a:ext cx="29624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CN" sz="2800" b="1" dirty="0">
                <a:solidFill>
                  <a:srgbClr val="FF0000"/>
                </a:solidFill>
              </a:rPr>
              <a:t>Potential to I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nclude </a:t>
            </a:r>
            <a:r>
              <a:rPr lang="en-US" altLang="zh-CN" sz="2800" b="1" dirty="0">
                <a:solidFill>
                  <a:srgbClr val="FF0000"/>
                </a:solidFill>
              </a:rPr>
              <a:t>CFD in 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Process </a:t>
            </a:r>
            <a:r>
              <a:rPr lang="en-US" altLang="zh-CN" sz="2800" b="1" dirty="0">
                <a:solidFill>
                  <a:srgbClr val="FF0000"/>
                </a:solidFill>
              </a:rPr>
              <a:t>S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imulator</a:t>
            </a:r>
            <a:endParaRPr lang="en-US" altLang="zh-C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59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2" grpId="0" animBg="1"/>
      <p:bldP spid="13" grpId="0" animBg="1"/>
      <p:bldP spid="14" grpId="0"/>
      <p:bldP spid="15" grpId="0"/>
      <p:bldP spid="17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629" y="2559707"/>
            <a:ext cx="3276600" cy="8286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6198" y="22121"/>
            <a:ext cx="7107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0070C0"/>
                </a:solidFill>
              </a:rPr>
              <a:t>A1. Physical model of </a:t>
            </a:r>
            <a:r>
              <a:rPr lang="en-US" sz="2000" b="1" i="1" dirty="0">
                <a:solidFill>
                  <a:srgbClr val="0070C0"/>
                </a:solidFill>
              </a:rPr>
              <a:t>CGPM</a:t>
            </a:r>
            <a:r>
              <a:rPr lang="en-US" sz="2000" b="1" i="1" dirty="0" smtClean="0">
                <a:solidFill>
                  <a:srgbClr val="0070C0"/>
                </a:solidFill>
              </a:rPr>
              <a:t>: recent researches in this area</a:t>
            </a:r>
            <a:endParaRPr lang="en-US" sz="2000" b="1" i="1" dirty="0">
              <a:solidFill>
                <a:srgbClr val="0070C0"/>
              </a:solidFill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174298" y="161925"/>
            <a:ext cx="6269633" cy="273006"/>
          </a:xfrm>
          <a:custGeom>
            <a:avLst/>
            <a:gdLst>
              <a:gd name="connsiteX0" fmla="*/ 0 w 3632886"/>
              <a:gd name="connsiteY0" fmla="*/ 259492 h 259492"/>
              <a:gd name="connsiteX1" fmla="*/ 3534032 w 3632886"/>
              <a:gd name="connsiteY1" fmla="*/ 259492 h 259492"/>
              <a:gd name="connsiteX2" fmla="*/ 3632886 w 3632886"/>
              <a:gd name="connsiteY2" fmla="*/ 0 h 259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32886" h="259492">
                <a:moveTo>
                  <a:pt x="0" y="259492"/>
                </a:moveTo>
                <a:lnTo>
                  <a:pt x="3534032" y="259492"/>
                </a:lnTo>
                <a:lnTo>
                  <a:pt x="3632886" y="0"/>
                </a:lnTo>
              </a:path>
            </a:pathLst>
          </a:custGeom>
          <a:noFill/>
          <a:ln w="2857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2184" y="22121"/>
            <a:ext cx="1797982" cy="17788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2184" y="3776571"/>
            <a:ext cx="1592639" cy="9134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b="14594"/>
          <a:stretch/>
        </p:blipFill>
        <p:spPr>
          <a:xfrm>
            <a:off x="9516224" y="4793876"/>
            <a:ext cx="2544390" cy="2064124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74299" y="883920"/>
          <a:ext cx="8980908" cy="944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3402"/>
                <a:gridCol w="3128682"/>
                <a:gridCol w="5378824"/>
              </a:tblGrid>
              <a:tr h="17399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1</a:t>
                      </a:r>
                      <a:endParaRPr lang="zh-CN" altLang="en-US" sz="1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effectLst/>
                          <a:latin typeface="Times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Sakai, M.; </a:t>
                      </a:r>
                      <a:r>
                        <a:rPr lang="en-US" sz="1400" dirty="0" err="1" smtClean="0">
                          <a:effectLst/>
                          <a:latin typeface="Times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Koshizuka</a:t>
                      </a:r>
                      <a:r>
                        <a:rPr lang="en-US" sz="1400" dirty="0" smtClean="0">
                          <a:effectLst/>
                          <a:latin typeface="Times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, S., </a:t>
                      </a:r>
                      <a:r>
                        <a:rPr lang="en-US" sz="1400" b="0" dirty="0" smtClean="0">
                          <a:solidFill>
                            <a:srgbClr val="00B0F0"/>
                          </a:solidFill>
                          <a:effectLst/>
                          <a:latin typeface="Times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Large-scale discrete element modeling in pneumatic conveying</a:t>
                      </a:r>
                      <a:r>
                        <a:rPr lang="en-US" sz="1400" dirty="0" smtClean="0">
                          <a:effectLst/>
                          <a:latin typeface="Times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400" i="1" dirty="0" smtClean="0">
                          <a:effectLst/>
                          <a:latin typeface="Times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Chem. Eng. Sci. </a:t>
                      </a:r>
                      <a:r>
                        <a:rPr lang="en-US" sz="1400" b="1" dirty="0" smtClean="0">
                          <a:effectLst/>
                          <a:latin typeface="Times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2009,</a:t>
                      </a:r>
                      <a:r>
                        <a:rPr lang="en-US" sz="1400" dirty="0" smtClean="0">
                          <a:effectLst/>
                          <a:latin typeface="Times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64, (3), 533-539.</a:t>
                      </a:r>
                      <a:endParaRPr lang="zh-CN" altLang="en-US" sz="1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400" dirty="0" smtClean="0">
                          <a:latin typeface="+mn-lt"/>
                          <a:ea typeface="黑体" pitchFamily="49" charset="-122"/>
                        </a:rPr>
                        <a:t>Binary collision due to all the original particles included in the coarse grain particle occurs when the binary collision of the coarse particle </a:t>
                      </a:r>
                      <a:r>
                        <a:rPr lang="en-US" altLang="zh-CN" sz="1400" dirty="0" err="1" smtClean="0">
                          <a:latin typeface="+mn-lt"/>
                          <a:ea typeface="黑体" pitchFamily="49" charset="-122"/>
                        </a:rPr>
                        <a:t>i</a:t>
                      </a:r>
                      <a:r>
                        <a:rPr lang="en-US" altLang="zh-CN" sz="1400" dirty="0" smtClean="0">
                          <a:latin typeface="+mn-lt"/>
                          <a:ea typeface="黑体" pitchFamily="49" charset="-122"/>
                        </a:rPr>
                        <a:t> and j is occurred.</a:t>
                      </a:r>
                      <a:endParaRPr lang="zh-CN" altLang="en-US" sz="1400" dirty="0">
                        <a:latin typeface="+mn-lt"/>
                        <a:ea typeface="黑体" pitchFamily="49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74300" y="2016782"/>
          <a:ext cx="9012832" cy="1371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5085"/>
                <a:gridCol w="3139803"/>
                <a:gridCol w="5397944"/>
              </a:tblGrid>
              <a:tr h="44174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2</a:t>
                      </a:r>
                      <a:endParaRPr lang="zh-CN" altLang="en-US" sz="1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effectLst/>
                          <a:latin typeface="Times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Benyahia</a:t>
                      </a:r>
                      <a:r>
                        <a:rPr lang="en-US" sz="1400" dirty="0" smtClean="0">
                          <a:effectLst/>
                          <a:latin typeface="Times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, S.; Galvin, J. E., </a:t>
                      </a:r>
                      <a:r>
                        <a:rPr lang="en-US" sz="1400" dirty="0" smtClean="0">
                          <a:solidFill>
                            <a:srgbClr val="00B0F0"/>
                          </a:solidFill>
                          <a:effectLst/>
                          <a:latin typeface="Times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Estimation of Numerical Errors Related to Some Basic Assumptions in Discrete Particle Methods</a:t>
                      </a:r>
                      <a:r>
                        <a:rPr lang="en-US" sz="1400" dirty="0" smtClean="0">
                          <a:effectLst/>
                          <a:latin typeface="Times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400" i="1" dirty="0" smtClean="0">
                          <a:effectLst/>
                          <a:latin typeface="Times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Ind. Eng. Chem. Res. </a:t>
                      </a:r>
                      <a:r>
                        <a:rPr lang="en-US" sz="1400" b="1" dirty="0" smtClean="0">
                          <a:effectLst/>
                          <a:latin typeface="Times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2010,</a:t>
                      </a:r>
                      <a:r>
                        <a:rPr lang="en-US" sz="1400" dirty="0" smtClean="0">
                          <a:effectLst/>
                          <a:latin typeface="Times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49, (21), 10588-10605.</a:t>
                      </a:r>
                      <a:endParaRPr lang="zh-CN" altLang="en-US" sz="1400" dirty="0" smtClean="0"/>
                    </a:p>
                    <a:p>
                      <a:pPr algn="ctr"/>
                      <a:endParaRPr lang="zh-CN" altLang="en-US" sz="1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CN" sz="1400" kern="1200" dirty="0" smtClean="0">
                          <a:solidFill>
                            <a:schemeClr val="tx1"/>
                          </a:solidFill>
                          <a:latin typeface="+mn-lt"/>
                          <a:ea typeface="黑体" pitchFamily="49" charset="-122"/>
                          <a:cs typeface="+mn-cs"/>
                        </a:rPr>
                        <a:t>To account for the extra dissipation due to the increased number of collisions, a modification to the restitution coefficient</a:t>
                      </a:r>
                      <a:r>
                        <a:rPr lang="en-US" altLang="zh-CN" sz="14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黑体" pitchFamily="49" charset="-122"/>
                          <a:cs typeface="+mn-cs"/>
                        </a:rPr>
                        <a:t> </a:t>
                      </a:r>
                      <a:r>
                        <a:rPr lang="en-US" altLang="zh-CN" sz="1400" kern="1200" dirty="0" smtClean="0">
                          <a:solidFill>
                            <a:schemeClr val="tx1"/>
                          </a:solidFill>
                          <a:latin typeface="+mn-lt"/>
                          <a:ea typeface="黑体" pitchFamily="49" charset="-122"/>
                          <a:cs typeface="+mn-cs"/>
                        </a:rPr>
                        <a:t>is</a:t>
                      </a:r>
                      <a:r>
                        <a:rPr lang="en-US" altLang="zh-CN" sz="14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黑体" pitchFamily="49" charset="-122"/>
                          <a:cs typeface="+mn-cs"/>
                        </a:rPr>
                        <a:t> </a:t>
                      </a:r>
                      <a:r>
                        <a:rPr lang="en-US" altLang="zh-CN" sz="1400" kern="1200" dirty="0" smtClean="0">
                          <a:solidFill>
                            <a:schemeClr val="tx1"/>
                          </a:solidFill>
                          <a:latin typeface="+mn-lt"/>
                          <a:ea typeface="黑体" pitchFamily="49" charset="-122"/>
                          <a:cs typeface="+mn-cs"/>
                        </a:rPr>
                        <a:t>proposed.</a:t>
                      </a:r>
                    </a:p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altLang="zh-CN" sz="1400" kern="1200" dirty="0" smtClean="0">
                        <a:solidFill>
                          <a:schemeClr val="tx1"/>
                        </a:solidFill>
                        <a:latin typeface="+mn-lt"/>
                        <a:ea typeface="黑体" pitchFamily="49" charset="-122"/>
                        <a:cs typeface="+mn-cs"/>
                      </a:endParaRPr>
                    </a:p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altLang="zh-CN" sz="1400" kern="1200" dirty="0" smtClean="0">
                        <a:solidFill>
                          <a:schemeClr val="tx1"/>
                        </a:solidFill>
                        <a:latin typeface="+mn-lt"/>
                        <a:ea typeface="黑体" pitchFamily="49" charset="-122"/>
                        <a:cs typeface="+mn-cs"/>
                      </a:endParaRPr>
                    </a:p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altLang="zh-CN" sz="1400" kern="1200" dirty="0" smtClean="0">
                        <a:solidFill>
                          <a:schemeClr val="tx1"/>
                        </a:solidFill>
                        <a:latin typeface="+mn-lt"/>
                        <a:ea typeface="黑体" pitchFamily="49" charset="-122"/>
                        <a:cs typeface="+mn-cs"/>
                      </a:endParaRPr>
                    </a:p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zh-CN" altLang="en-US" sz="1400" kern="1200" dirty="0">
                        <a:solidFill>
                          <a:schemeClr val="tx1"/>
                        </a:solidFill>
                        <a:latin typeface="+mn-lt"/>
                        <a:ea typeface="黑体" pitchFamily="49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" name="表格 3"/>
          <p:cNvGraphicFramePr>
            <a:graphicFrameLocks noGrp="1"/>
          </p:cNvGraphicFramePr>
          <p:nvPr>
            <p:extLst/>
          </p:nvPr>
        </p:nvGraphicFramePr>
        <p:xfrm>
          <a:off x="174299" y="3547518"/>
          <a:ext cx="8980908" cy="1371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3402"/>
                <a:gridCol w="3128682"/>
                <a:gridCol w="5378824"/>
              </a:tblGrid>
              <a:tr h="90698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 smtClean="0"/>
                        <a:t>3</a:t>
                      </a:r>
                      <a:endParaRPr lang="zh-CN" altLang="en-US" sz="1400" dirty="0" smtClean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effectLst/>
                          <a:latin typeface="Times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Hilton, J. E.; Cleary, P. W., </a:t>
                      </a:r>
                      <a:r>
                        <a:rPr lang="en-US" sz="1400" dirty="0" smtClean="0">
                          <a:solidFill>
                            <a:srgbClr val="00B0F0"/>
                          </a:solidFill>
                          <a:effectLst/>
                          <a:latin typeface="Times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Comparison of non-cohesive resolved and coarse grain DEM models for gas flow through particle beds</a:t>
                      </a:r>
                      <a:r>
                        <a:rPr lang="en-US" sz="1400" dirty="0" smtClean="0">
                          <a:effectLst/>
                          <a:latin typeface="Times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400" i="1" dirty="0" smtClean="0">
                          <a:effectLst/>
                          <a:latin typeface="Times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Appl. Math. Model. </a:t>
                      </a:r>
                      <a:r>
                        <a:rPr lang="en-US" sz="1400" b="1" dirty="0" smtClean="0">
                          <a:effectLst/>
                          <a:latin typeface="Times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2014,</a:t>
                      </a:r>
                      <a:r>
                        <a:rPr lang="en-US" sz="1400" dirty="0" smtClean="0">
                          <a:effectLst/>
                          <a:latin typeface="Times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38, (17–18), 4197-4214. </a:t>
                      </a:r>
                      <a:endParaRPr lang="zh-CN" altLang="en-US" sz="1400" dirty="0" smtClean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CN" sz="1400" kern="1200" dirty="0" smtClean="0">
                          <a:solidFill>
                            <a:schemeClr val="tx1"/>
                          </a:solidFill>
                          <a:latin typeface="+mn-lt"/>
                          <a:ea typeface="黑体" pitchFamily="49" charset="-122"/>
                          <a:cs typeface="+mn-cs"/>
                        </a:rPr>
                        <a:t>The directions of the normal forces for all the fine grain particle contacts are parallel and aligned</a:t>
                      </a:r>
                    </a:p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CN" sz="1400" kern="1200" dirty="0" smtClean="0">
                          <a:solidFill>
                            <a:schemeClr val="tx1"/>
                          </a:solidFill>
                          <a:latin typeface="+mn-lt"/>
                          <a:ea typeface="黑体" pitchFamily="49" charset="-122"/>
                          <a:cs typeface="+mn-cs"/>
                        </a:rPr>
                        <a:t>There are no strong pressure gradients within a coarse grain particle.</a:t>
                      </a:r>
                    </a:p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CN" sz="1400" kern="1200" dirty="0" smtClean="0">
                          <a:solidFill>
                            <a:schemeClr val="tx1"/>
                          </a:solidFill>
                          <a:latin typeface="+mn-lt"/>
                          <a:ea typeface="黑体" pitchFamily="49" charset="-122"/>
                          <a:cs typeface="+mn-cs"/>
                        </a:rPr>
                        <a:t>Gas velocity is constant across the coarse grain particle.</a:t>
                      </a:r>
                      <a:endParaRPr lang="zh-CN" altLang="en-US" sz="1400" kern="1200" dirty="0" smtClean="0">
                        <a:solidFill>
                          <a:schemeClr val="tx1"/>
                        </a:solidFill>
                        <a:latin typeface="+mn-lt"/>
                        <a:ea typeface="黑体" pitchFamily="49" charset="-122"/>
                        <a:cs typeface="+mn-cs"/>
                      </a:endParaRPr>
                    </a:p>
                    <a:p>
                      <a:pPr algn="ctr"/>
                      <a:endParaRPr lang="zh-CN" altLang="en-US" sz="1400" dirty="0"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extLst/>
          </p:nvPr>
        </p:nvGraphicFramePr>
        <p:xfrm>
          <a:off x="174299" y="5224433"/>
          <a:ext cx="8980908" cy="1158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3402"/>
                <a:gridCol w="3128682"/>
                <a:gridCol w="5378824"/>
              </a:tblGrid>
              <a:tr h="90698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4</a:t>
                      </a:r>
                      <a:endParaRPr lang="zh-CN" altLang="en-US" sz="1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effectLst/>
                          <a:latin typeface="Times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Lu, L.; </a:t>
                      </a:r>
                      <a:r>
                        <a:rPr lang="en-US" sz="1400" dirty="0" err="1" smtClean="0">
                          <a:effectLst/>
                          <a:latin typeface="Times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Xu</a:t>
                      </a:r>
                      <a:r>
                        <a:rPr lang="en-US" sz="1400" dirty="0" smtClean="0">
                          <a:effectLst/>
                          <a:latin typeface="Times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, J.; </a:t>
                      </a:r>
                      <a:r>
                        <a:rPr lang="en-US" sz="1400" dirty="0" err="1" smtClean="0">
                          <a:effectLst/>
                          <a:latin typeface="Times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Ge</a:t>
                      </a:r>
                      <a:r>
                        <a:rPr lang="en-US" sz="1400" dirty="0" smtClean="0">
                          <a:effectLst/>
                          <a:latin typeface="Times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, W.; </a:t>
                      </a:r>
                      <a:r>
                        <a:rPr lang="en-US" sz="1400" dirty="0" err="1" smtClean="0">
                          <a:effectLst/>
                          <a:latin typeface="Times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Yue</a:t>
                      </a:r>
                      <a:r>
                        <a:rPr lang="en-US" sz="1400" dirty="0" smtClean="0">
                          <a:effectLst/>
                          <a:latin typeface="Times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, Y.; Liu, X.; Li, J., </a:t>
                      </a:r>
                      <a:r>
                        <a:rPr lang="en-US" sz="1400" dirty="0" smtClean="0">
                          <a:solidFill>
                            <a:srgbClr val="00B0F0"/>
                          </a:solidFill>
                          <a:effectLst/>
                          <a:latin typeface="Times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EMMS-based discrete particle method (EMMS–DPM) for simulation of gas–solid flows</a:t>
                      </a:r>
                      <a:r>
                        <a:rPr lang="en-US" sz="1400" dirty="0" smtClean="0">
                          <a:effectLst/>
                          <a:latin typeface="Times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400" i="1" dirty="0" smtClean="0">
                          <a:effectLst/>
                          <a:latin typeface="Times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Chem. Eng. Sci. </a:t>
                      </a:r>
                      <a:r>
                        <a:rPr lang="en-US" sz="1400" b="1" dirty="0" smtClean="0">
                          <a:effectLst/>
                          <a:latin typeface="Times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2014,</a:t>
                      </a:r>
                      <a:r>
                        <a:rPr lang="en-US" sz="1400" dirty="0" smtClean="0">
                          <a:effectLst/>
                          <a:latin typeface="Times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120, (0), 67-87.</a:t>
                      </a:r>
                      <a:endParaRPr lang="zh-CN" altLang="en-US" sz="1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zh-CN" altLang="en-US" sz="1400" dirty="0"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2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5355" y="4994694"/>
            <a:ext cx="5510630" cy="132896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16224" y="2054703"/>
            <a:ext cx="2353723" cy="142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2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 51"/>
          <p:cNvSpPr/>
          <p:nvPr/>
        </p:nvSpPr>
        <p:spPr>
          <a:xfrm>
            <a:off x="174298" y="161925"/>
            <a:ext cx="11055677" cy="273006"/>
          </a:xfrm>
          <a:custGeom>
            <a:avLst/>
            <a:gdLst>
              <a:gd name="connsiteX0" fmla="*/ 0 w 3632886"/>
              <a:gd name="connsiteY0" fmla="*/ 259492 h 259492"/>
              <a:gd name="connsiteX1" fmla="*/ 3534032 w 3632886"/>
              <a:gd name="connsiteY1" fmla="*/ 259492 h 259492"/>
              <a:gd name="connsiteX2" fmla="*/ 3632886 w 3632886"/>
              <a:gd name="connsiteY2" fmla="*/ 0 h 259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32886" h="259492">
                <a:moveTo>
                  <a:pt x="0" y="259492"/>
                </a:moveTo>
                <a:lnTo>
                  <a:pt x="3534032" y="259492"/>
                </a:lnTo>
                <a:lnTo>
                  <a:pt x="3632886" y="0"/>
                </a:lnTo>
              </a:path>
            </a:pathLst>
          </a:custGeom>
          <a:noFill/>
          <a:ln w="2857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50"/>
          <p:cNvSpPr txBox="1"/>
          <p:nvPr/>
        </p:nvSpPr>
        <p:spPr>
          <a:xfrm>
            <a:off x="136199" y="22121"/>
            <a:ext cx="8181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i="1" dirty="0" smtClean="0">
                <a:solidFill>
                  <a:srgbClr val="0070C0"/>
                </a:solidFill>
              </a:rPr>
              <a:t>A2: GPU Accelerated on-line interactive simulation (work from other group)</a:t>
            </a:r>
            <a:endParaRPr lang="en-US" sz="2000" b="1" i="1" dirty="0">
              <a:solidFill>
                <a:srgbClr val="0070C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2" t="-3881" r="29438" b="48964"/>
          <a:stretch/>
        </p:blipFill>
        <p:spPr bwMode="auto">
          <a:xfrm>
            <a:off x="7362198" y="350623"/>
            <a:ext cx="4744077" cy="280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298" y="562036"/>
            <a:ext cx="5807402" cy="3183256"/>
          </a:xfrm>
          <a:prstGeom prst="rect">
            <a:avLst/>
          </a:prstGeom>
        </p:spPr>
      </p:pic>
      <p:pic>
        <p:nvPicPr>
          <p:cNvPr id="13" name="Picture 1" descr="C:\Users\Administrator\AppData\Roaming\Tencent\Users\308960618\QQ\WinTemp\RichOle\G3YJ~NBE4IHU}0W_{7}O)}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99" y="3815362"/>
            <a:ext cx="7292674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362197" y="3179953"/>
            <a:ext cx="4744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On a personal laptop (45k parcels @ 1 GPU)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615129" y="4587958"/>
            <a:ext cx="42382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On a GPU </a:t>
            </a:r>
            <a:r>
              <a:rPr lang="en-US" dirty="0" smtClean="0"/>
              <a:t>cluster (200k parcels @ 12 GPUs)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36198" y="5926641"/>
            <a:ext cx="120558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err="1"/>
              <a:t>Ge</a:t>
            </a:r>
            <a:r>
              <a:rPr lang="en-US" sz="1400" dirty="0"/>
              <a:t>, W. et al. 2015. </a:t>
            </a:r>
            <a:r>
              <a:rPr lang="en-US" sz="1400" dirty="0" err="1"/>
              <a:t>Multiscale</a:t>
            </a:r>
            <a:r>
              <a:rPr lang="en-US" sz="1400" dirty="0"/>
              <a:t> discrete supercomputing - a game changer for process simulation? Chemical Engineering &amp; Technology 38, 575-584</a:t>
            </a:r>
            <a:r>
              <a:rPr lang="en-US" sz="1400" dirty="0" smtClean="0"/>
              <a:t>.</a:t>
            </a:r>
          </a:p>
          <a:p>
            <a:pPr algn="r"/>
            <a:r>
              <a:rPr lang="en-US" sz="1400" dirty="0" smtClean="0"/>
              <a:t>Lu, L. et al. 2016. Computer </a:t>
            </a:r>
            <a:r>
              <a:rPr lang="en-US" sz="1400" dirty="0"/>
              <a:t>virtual experiment on fluidized </a:t>
            </a:r>
            <a:r>
              <a:rPr lang="en-US" sz="1400" dirty="0" smtClean="0"/>
              <a:t>beds using </a:t>
            </a:r>
            <a:r>
              <a:rPr lang="en-US" sz="1400" dirty="0"/>
              <a:t>a coarse-grained discrete particle </a:t>
            </a:r>
            <a:r>
              <a:rPr lang="en-US" sz="1400" dirty="0" smtClean="0"/>
              <a:t>method. Chemical </a:t>
            </a:r>
            <a:r>
              <a:rPr lang="en-US" sz="1400" dirty="0"/>
              <a:t>Engineering </a:t>
            </a:r>
            <a:r>
              <a:rPr lang="en-US" sz="1400" dirty="0" smtClean="0"/>
              <a:t>Science </a:t>
            </a:r>
            <a:r>
              <a:rPr lang="en-US" sz="1400" dirty="0"/>
              <a:t>(http://www.sciencedirect.com/science/article/pii/S0009250916304353) </a:t>
            </a:r>
          </a:p>
        </p:txBody>
      </p:sp>
    </p:spTree>
    <p:extLst>
      <p:ext uri="{BB962C8B-B14F-4D97-AF65-F5344CB8AC3E}">
        <p14:creationId xmlns:p14="http://schemas.microsoft.com/office/powerpoint/2010/main" val="155772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 51"/>
          <p:cNvSpPr/>
          <p:nvPr/>
        </p:nvSpPr>
        <p:spPr>
          <a:xfrm>
            <a:off x="174299" y="161925"/>
            <a:ext cx="6759238" cy="273006"/>
          </a:xfrm>
          <a:custGeom>
            <a:avLst/>
            <a:gdLst>
              <a:gd name="connsiteX0" fmla="*/ 0 w 3632886"/>
              <a:gd name="connsiteY0" fmla="*/ 259492 h 259492"/>
              <a:gd name="connsiteX1" fmla="*/ 3534032 w 3632886"/>
              <a:gd name="connsiteY1" fmla="*/ 259492 h 259492"/>
              <a:gd name="connsiteX2" fmla="*/ 3632886 w 3632886"/>
              <a:gd name="connsiteY2" fmla="*/ 0 h 259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32886" h="259492">
                <a:moveTo>
                  <a:pt x="0" y="259492"/>
                </a:moveTo>
                <a:lnTo>
                  <a:pt x="3534032" y="259492"/>
                </a:lnTo>
                <a:lnTo>
                  <a:pt x="3632886" y="0"/>
                </a:lnTo>
              </a:path>
            </a:pathLst>
          </a:custGeom>
          <a:noFill/>
          <a:ln w="2857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50"/>
          <p:cNvSpPr txBox="1"/>
          <p:nvPr/>
        </p:nvSpPr>
        <p:spPr>
          <a:xfrm>
            <a:off x="136199" y="22121"/>
            <a:ext cx="66478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i="1" dirty="0" smtClean="0">
                <a:solidFill>
                  <a:srgbClr val="0070C0"/>
                </a:solidFill>
              </a:rPr>
              <a:t>A3: </a:t>
            </a:r>
            <a:r>
              <a:rPr lang="en-US" altLang="zh-CN" sz="2000" b="1" i="1" dirty="0">
                <a:solidFill>
                  <a:srgbClr val="0070C0"/>
                </a:solidFill>
              </a:rPr>
              <a:t>Counter-current </a:t>
            </a:r>
            <a:r>
              <a:rPr lang="en-US" altLang="zh-CN" sz="2000" b="1" i="1" dirty="0" smtClean="0">
                <a:solidFill>
                  <a:srgbClr val="0070C0"/>
                </a:solidFill>
              </a:rPr>
              <a:t>fluidized </a:t>
            </a:r>
            <a:r>
              <a:rPr lang="en-US" altLang="zh-CN" sz="2000" b="1" i="1" dirty="0">
                <a:solidFill>
                  <a:srgbClr val="0070C0"/>
                </a:solidFill>
              </a:rPr>
              <a:t>bed case </a:t>
            </a:r>
            <a:r>
              <a:rPr lang="en-US" altLang="zh-CN" sz="2000" b="1" i="1" dirty="0" smtClean="0">
                <a:solidFill>
                  <a:srgbClr val="0070C0"/>
                </a:solidFill>
              </a:rPr>
              <a:t>Base: </a:t>
            </a:r>
            <a:r>
              <a:rPr lang="en-US" altLang="zh-CN" sz="2000" b="1" i="1" dirty="0" smtClean="0">
                <a:solidFill>
                  <a:srgbClr val="FF0000"/>
                </a:solidFill>
              </a:rPr>
              <a:t>stable operation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pic>
        <p:nvPicPr>
          <p:cNvPr id="5" name="Picture 89" descr="C:\Users\LUL\Downloads\inventory-ccfd1600vs2000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99" y="870516"/>
            <a:ext cx="6345361" cy="4021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87" descr="C:\Users\LUL\Documents\ls-cfd\post\ccf-leaching\liquid-mass-flow-rate-ccfd1600vs2000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098" y="945975"/>
            <a:ext cx="5311205" cy="38701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/>
        </p:nvSpPr>
        <p:spPr>
          <a:xfrm>
            <a:off x="414069" y="4891595"/>
            <a:ext cx="59694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 smtClean="0"/>
              <a:t>The </a:t>
            </a:r>
            <a:r>
              <a:rPr lang="en-US" altLang="zh-CN" dirty="0"/>
              <a:t>particles are added into the reactor from time 0 s and reach a stable state after about 80 s. </a:t>
            </a:r>
            <a:endParaRPr lang="en-US" altLang="zh-CN" dirty="0" smtClean="0"/>
          </a:p>
        </p:txBody>
      </p:sp>
      <p:sp>
        <p:nvSpPr>
          <p:cNvPr id="4" name="矩形 3"/>
          <p:cNvSpPr/>
          <p:nvPr/>
        </p:nvSpPr>
        <p:spPr>
          <a:xfrm>
            <a:off x="6116911" y="5657671"/>
            <a:ext cx="63595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At the </a:t>
            </a:r>
            <a:r>
              <a:rPr lang="en-US" altLang="zh-CN" dirty="0" smtClean="0"/>
              <a:t>beginning, </a:t>
            </a:r>
            <a:r>
              <a:rPr lang="en-US" altLang="zh-CN" dirty="0"/>
              <a:t>the flow rate at both top outlet and bottom outlet are constant and summed up equals the inlet rate 20 g/s</a:t>
            </a:r>
            <a:r>
              <a:rPr lang="en-US" altLang="zh-CN" dirty="0" smtClean="0"/>
              <a:t>.</a:t>
            </a:r>
          </a:p>
          <a:p>
            <a:r>
              <a:rPr lang="en-US" altLang="zh-CN" dirty="0" smtClean="0"/>
              <a:t> </a:t>
            </a:r>
            <a:r>
              <a:rPr lang="en-US" altLang="zh-CN" dirty="0"/>
              <a:t>After around 80 s, a little fluctuation is also observed due to the outflow of particles. </a:t>
            </a:r>
            <a:endParaRPr lang="zh-CN" altLang="en-US" dirty="0"/>
          </a:p>
        </p:txBody>
      </p:sp>
      <p:sp>
        <p:nvSpPr>
          <p:cNvPr id="8" name="矩形 2"/>
          <p:cNvSpPr/>
          <p:nvPr/>
        </p:nvSpPr>
        <p:spPr>
          <a:xfrm>
            <a:off x="7758940" y="4816135"/>
            <a:ext cx="3075520" cy="646331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dirty="0"/>
              <a:t>t</a:t>
            </a:r>
            <a:r>
              <a:rPr lang="en-US" altLang="zh-CN" dirty="0" smtClean="0"/>
              <a:t>otal = top outlet + bot outlet</a:t>
            </a:r>
          </a:p>
          <a:p>
            <a:pPr algn="ctr"/>
            <a:r>
              <a:rPr lang="en-US" altLang="zh-CN" dirty="0" smtClean="0"/>
              <a:t>Inlet = 20 g/s</a:t>
            </a:r>
          </a:p>
        </p:txBody>
      </p:sp>
    </p:spTree>
    <p:extLst>
      <p:ext uri="{BB962C8B-B14F-4D97-AF65-F5344CB8AC3E}">
        <p14:creationId xmlns:p14="http://schemas.microsoft.com/office/powerpoint/2010/main" val="261808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 51"/>
          <p:cNvSpPr/>
          <p:nvPr/>
        </p:nvSpPr>
        <p:spPr>
          <a:xfrm>
            <a:off x="174299" y="161925"/>
            <a:ext cx="6073958" cy="273006"/>
          </a:xfrm>
          <a:custGeom>
            <a:avLst/>
            <a:gdLst>
              <a:gd name="connsiteX0" fmla="*/ 0 w 3632886"/>
              <a:gd name="connsiteY0" fmla="*/ 259492 h 259492"/>
              <a:gd name="connsiteX1" fmla="*/ 3534032 w 3632886"/>
              <a:gd name="connsiteY1" fmla="*/ 259492 h 259492"/>
              <a:gd name="connsiteX2" fmla="*/ 3632886 w 3632886"/>
              <a:gd name="connsiteY2" fmla="*/ 0 h 259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32886" h="259492">
                <a:moveTo>
                  <a:pt x="0" y="259492"/>
                </a:moveTo>
                <a:lnTo>
                  <a:pt x="3534032" y="259492"/>
                </a:lnTo>
                <a:lnTo>
                  <a:pt x="3632886" y="0"/>
                </a:lnTo>
              </a:path>
            </a:pathLst>
          </a:custGeom>
          <a:noFill/>
          <a:ln w="2857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50"/>
          <p:cNvSpPr txBox="1"/>
          <p:nvPr/>
        </p:nvSpPr>
        <p:spPr>
          <a:xfrm>
            <a:off x="136199" y="22121"/>
            <a:ext cx="6525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i="1" dirty="0" smtClean="0">
                <a:solidFill>
                  <a:srgbClr val="0070C0"/>
                </a:solidFill>
              </a:rPr>
              <a:t>A4: </a:t>
            </a:r>
            <a:r>
              <a:rPr lang="en-US" altLang="zh-CN" sz="2000" b="1" i="1" dirty="0">
                <a:solidFill>
                  <a:srgbClr val="0070C0"/>
                </a:solidFill>
              </a:rPr>
              <a:t>Counter-current </a:t>
            </a:r>
            <a:r>
              <a:rPr lang="en-US" altLang="zh-CN" sz="2000" b="1" i="1" dirty="0" smtClean="0">
                <a:solidFill>
                  <a:srgbClr val="0070C0"/>
                </a:solidFill>
              </a:rPr>
              <a:t>fluidized </a:t>
            </a:r>
            <a:r>
              <a:rPr lang="en-US" altLang="zh-CN" sz="2000" b="1" i="1" dirty="0">
                <a:solidFill>
                  <a:srgbClr val="0070C0"/>
                </a:solidFill>
              </a:rPr>
              <a:t>bed case </a:t>
            </a:r>
            <a:r>
              <a:rPr lang="en-US" altLang="zh-CN" sz="2000" b="1" i="1" dirty="0" smtClean="0">
                <a:solidFill>
                  <a:srgbClr val="0070C0"/>
                </a:solidFill>
              </a:rPr>
              <a:t>Base: </a:t>
            </a:r>
            <a:r>
              <a:rPr lang="en-US" altLang="zh-CN" sz="2000" b="1" i="1" dirty="0" smtClean="0">
                <a:solidFill>
                  <a:srgbClr val="FF0000"/>
                </a:solidFill>
              </a:rPr>
              <a:t>product quality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pic>
        <p:nvPicPr>
          <p:cNvPr id="4" name="Picture 85" descr="C:\Users\LUL\Documents\ls-cfd\post\ccf-leaching\ree-mass-fraction-ccfd1600vs2000-1600vs2000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50" y="737312"/>
            <a:ext cx="4469489" cy="3455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86" descr="C:\Users\LUL\Documents\ls-cfd\post\ccf-leaching\leaching-fraction-ccfd1600vs2000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463" y="806323"/>
            <a:ext cx="6373483" cy="338611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/>
          <p:cNvSpPr/>
          <p:nvPr/>
        </p:nvSpPr>
        <p:spPr>
          <a:xfrm>
            <a:off x="136199" y="4494819"/>
            <a:ext cx="119423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In the simulation, 20% of the total outlet liquid is mixed with original liquid and recycled into the reactor.  </a:t>
            </a:r>
            <a:endParaRPr lang="en-US" altLang="zh-CN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 smtClean="0"/>
              <a:t>There </a:t>
            </a:r>
            <a:r>
              <a:rPr lang="en-US" altLang="zh-CN" dirty="0"/>
              <a:t>is a great change at first 200 s and at about 800 s the REE mass fraction at outlet reaches 0.028% and stabilized. </a:t>
            </a:r>
            <a:endParaRPr lang="en-US" altLang="zh-CN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 smtClean="0"/>
              <a:t>Because </a:t>
            </a:r>
            <a:r>
              <a:rPr lang="en-US" altLang="zh-CN" dirty="0"/>
              <a:t>of recycled liquid, the REE leaching fraction at outlet is reduced from 80% to 75% at first 200 s and then stabilized</a:t>
            </a:r>
            <a:endParaRPr lang="zh-CN" alt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265485" y="2510013"/>
            <a:ext cx="507459" cy="413940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772944" y="2759879"/>
            <a:ext cx="4433776" cy="79014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406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/>
          <p:cNvSpPr txBox="1"/>
          <p:nvPr/>
        </p:nvSpPr>
        <p:spPr>
          <a:xfrm>
            <a:off x="136199" y="22121"/>
            <a:ext cx="89547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0070C0"/>
                </a:solidFill>
              </a:rPr>
              <a:t>A5: Verification </a:t>
            </a:r>
            <a:r>
              <a:rPr lang="en-US" sz="2000" b="1" i="1" dirty="0">
                <a:solidFill>
                  <a:srgbClr val="0070C0"/>
                </a:solidFill>
              </a:rPr>
              <a:t>of </a:t>
            </a:r>
            <a:r>
              <a:rPr lang="en-US" sz="2000" b="1" i="1" dirty="0" smtClean="0">
                <a:solidFill>
                  <a:srgbClr val="0070C0"/>
                </a:solidFill>
              </a:rPr>
              <a:t>CGPM: improved result with more precise interpolation schemes</a:t>
            </a:r>
            <a:endParaRPr lang="en-US" sz="2000" b="1" i="1" dirty="0">
              <a:solidFill>
                <a:srgbClr val="0070C0"/>
              </a:solidFill>
            </a:endParaRPr>
          </a:p>
        </p:txBody>
      </p:sp>
      <p:sp>
        <p:nvSpPr>
          <p:cNvPr id="52" name="Freeform 51"/>
          <p:cNvSpPr/>
          <p:nvPr/>
        </p:nvSpPr>
        <p:spPr>
          <a:xfrm>
            <a:off x="174299" y="161925"/>
            <a:ext cx="8450186" cy="273006"/>
          </a:xfrm>
          <a:custGeom>
            <a:avLst/>
            <a:gdLst>
              <a:gd name="connsiteX0" fmla="*/ 0 w 3632886"/>
              <a:gd name="connsiteY0" fmla="*/ 259492 h 259492"/>
              <a:gd name="connsiteX1" fmla="*/ 3534032 w 3632886"/>
              <a:gd name="connsiteY1" fmla="*/ 259492 h 259492"/>
              <a:gd name="connsiteX2" fmla="*/ 3632886 w 3632886"/>
              <a:gd name="connsiteY2" fmla="*/ 0 h 259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32886" h="259492">
                <a:moveTo>
                  <a:pt x="0" y="259492"/>
                </a:moveTo>
                <a:lnTo>
                  <a:pt x="3534032" y="259492"/>
                </a:lnTo>
                <a:lnTo>
                  <a:pt x="3632886" y="0"/>
                </a:lnTo>
              </a:path>
            </a:pathLst>
          </a:custGeom>
          <a:noFill/>
          <a:ln w="2857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:\Users\LUL\Documents\ls-cfd\post\vv\vv-dpvm-voidage-CGPM-A-CGD.pn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594" y="4172308"/>
            <a:ext cx="3574781" cy="25569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379783" y="5682824"/>
            <a:ext cx="4175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Increase the influence area of coarse grained particles!</a:t>
            </a:r>
            <a:endParaRPr lang="zh-CN" altLang="en-US" dirty="0"/>
          </a:p>
        </p:txBody>
      </p:sp>
      <p:pic>
        <p:nvPicPr>
          <p:cNvPr id="10" name="dpvmw2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62312" y="657863"/>
            <a:ext cx="1789545" cy="4147442"/>
          </a:xfrm>
          <a:prstGeom prst="rect">
            <a:avLst/>
          </a:prstGeom>
        </p:spPr>
      </p:pic>
      <p:pic>
        <p:nvPicPr>
          <p:cNvPr id="9" name="dpvmw8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63198" y="634187"/>
            <a:ext cx="1799760" cy="4171118"/>
          </a:xfrm>
          <a:prstGeom prst="rect">
            <a:avLst/>
          </a:prstGeom>
        </p:spPr>
      </p:pic>
      <p:pic>
        <p:nvPicPr>
          <p:cNvPr id="8" name="dpvmw1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4299" y="574735"/>
            <a:ext cx="1844276" cy="4274288"/>
          </a:xfrm>
          <a:prstGeom prst="rect">
            <a:avLst/>
          </a:prstGeom>
        </p:spPr>
      </p:pic>
      <p:sp>
        <p:nvSpPr>
          <p:cNvPr id="14" name="文本框 1"/>
          <p:cNvSpPr txBox="1"/>
          <p:nvPr/>
        </p:nvSpPr>
        <p:spPr>
          <a:xfrm>
            <a:off x="552659" y="4804444"/>
            <a:ext cx="417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W = 1, 8, 27 with DPVM</a:t>
            </a:r>
            <a:endParaRPr lang="zh-CN" altLang="en-US" dirty="0"/>
          </a:p>
        </p:txBody>
      </p:sp>
      <p:pic>
        <p:nvPicPr>
          <p:cNvPr id="15" name="Picture 14"/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88"/>
          <a:stretch/>
        </p:blipFill>
        <p:spPr bwMode="auto">
          <a:xfrm>
            <a:off x="5811435" y="619386"/>
            <a:ext cx="5626100" cy="36099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C:\Users\LUL\Documents\ls-cfd\post\vv\vv-garg-voidage-CGPM-B-CGD.png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163" y="4172308"/>
            <a:ext cx="3271800" cy="24998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689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79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7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3" repeatCount="indefinite" fill="remove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6198" y="22121"/>
            <a:ext cx="5030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0070C0"/>
                </a:solidFill>
              </a:rPr>
              <a:t>Physical model of CGPM: general introduction</a:t>
            </a:r>
            <a:endParaRPr lang="en-US" sz="2000" b="1" i="1" dirty="0">
              <a:solidFill>
                <a:srgbClr val="0070C0"/>
              </a:solidFill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174298" y="161925"/>
            <a:ext cx="4992505" cy="273006"/>
          </a:xfrm>
          <a:custGeom>
            <a:avLst/>
            <a:gdLst>
              <a:gd name="connsiteX0" fmla="*/ 0 w 3632886"/>
              <a:gd name="connsiteY0" fmla="*/ 259492 h 259492"/>
              <a:gd name="connsiteX1" fmla="*/ 3534032 w 3632886"/>
              <a:gd name="connsiteY1" fmla="*/ 259492 h 259492"/>
              <a:gd name="connsiteX2" fmla="*/ 3632886 w 3632886"/>
              <a:gd name="connsiteY2" fmla="*/ 0 h 259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32886" h="259492">
                <a:moveTo>
                  <a:pt x="0" y="259492"/>
                </a:moveTo>
                <a:lnTo>
                  <a:pt x="3534032" y="259492"/>
                </a:lnTo>
                <a:lnTo>
                  <a:pt x="3632886" y="0"/>
                </a:lnTo>
              </a:path>
            </a:pathLst>
          </a:custGeom>
          <a:noFill/>
          <a:ln w="2857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0678" y="1292475"/>
            <a:ext cx="2466908" cy="2788264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6684584" y="4846821"/>
            <a:ext cx="1795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Particle number</a:t>
            </a:r>
            <a:endParaRPr lang="zh-CN" altLang="en-US" baseline="30000" dirty="0"/>
          </a:p>
        </p:txBody>
      </p:sp>
      <p:sp>
        <p:nvSpPr>
          <p:cNvPr id="7" name="下箭头 6"/>
          <p:cNvSpPr/>
          <p:nvPr/>
        </p:nvSpPr>
        <p:spPr>
          <a:xfrm>
            <a:off x="8401447" y="4925979"/>
            <a:ext cx="257453" cy="2752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下箭头 35"/>
          <p:cNvSpPr/>
          <p:nvPr/>
        </p:nvSpPr>
        <p:spPr>
          <a:xfrm rot="10800000">
            <a:off x="11119500" y="4821234"/>
            <a:ext cx="257453" cy="275208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723406" y="5329857"/>
            <a:ext cx="224858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dirty="0"/>
              <a:t>Improved </a:t>
            </a:r>
            <a:r>
              <a:rPr lang="en-US" altLang="zh-CN" dirty="0" smtClean="0"/>
              <a:t>Speed</a:t>
            </a:r>
            <a:endParaRPr lang="en-US" altLang="zh-CN" dirty="0"/>
          </a:p>
        </p:txBody>
      </p:sp>
      <p:sp>
        <p:nvSpPr>
          <p:cNvPr id="13" name="文本框 2"/>
          <p:cNvSpPr txBox="1"/>
          <p:nvPr/>
        </p:nvSpPr>
        <p:spPr>
          <a:xfrm>
            <a:off x="12055" y="4732776"/>
            <a:ext cx="2696863" cy="147732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mtClean="0"/>
              <a:t>Solid flow = 18.4kg/h</a:t>
            </a:r>
          </a:p>
          <a:p>
            <a:pPr algn="ctr"/>
            <a:r>
              <a:rPr lang="en-US" altLang="zh-CN" smtClean="0"/>
              <a:t> Residence Time=80s</a:t>
            </a:r>
          </a:p>
          <a:p>
            <a:pPr algn="ctr"/>
            <a:r>
              <a:rPr lang="en-US" altLang="zh-CN" smtClean="0">
                <a:solidFill>
                  <a:srgbClr val="FF0000"/>
                </a:solidFill>
              </a:rPr>
              <a:t>Simulate 400 s, using 100 cores with 100% efficiency.</a:t>
            </a:r>
          </a:p>
          <a:p>
            <a:pPr algn="ctr"/>
            <a:r>
              <a:rPr lang="en-US" altLang="zh-CN" smtClean="0">
                <a:solidFill>
                  <a:srgbClr val="FF0000"/>
                </a:solidFill>
              </a:rPr>
              <a:t>Time needed ~ 3.65 YEARs!</a:t>
            </a:r>
            <a:endParaRPr lang="zh-CN" altLang="en-US" dirty="0">
              <a:solidFill>
                <a:srgbClr val="FF0000"/>
              </a:solidFill>
            </a:endParaRPr>
          </a:p>
        </p:txBody>
      </p:sp>
      <p:grpSp>
        <p:nvGrpSpPr>
          <p:cNvPr id="78" name="Group 77"/>
          <p:cNvGrpSpPr/>
          <p:nvPr/>
        </p:nvGrpSpPr>
        <p:grpSpPr>
          <a:xfrm>
            <a:off x="4624671" y="1873491"/>
            <a:ext cx="1054474" cy="1089215"/>
            <a:chOff x="1823196" y="1842245"/>
            <a:chExt cx="1054474" cy="1089215"/>
          </a:xfrm>
        </p:grpSpPr>
        <p:sp>
          <p:nvSpPr>
            <p:cNvPr id="79" name="Oval 78"/>
            <p:cNvSpPr/>
            <p:nvPr/>
          </p:nvSpPr>
          <p:spPr>
            <a:xfrm>
              <a:off x="2303929" y="1842245"/>
              <a:ext cx="295835" cy="28239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effectLst>
              <a:innerShdw blurRad="114300">
                <a:prstClr val="black"/>
              </a:innerShdw>
            </a:effectLst>
            <a:scene3d>
              <a:camera prst="perspectiveFront"/>
              <a:lightRig rig="threePt" dir="t"/>
            </a:scene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0" name="Oval 79"/>
            <p:cNvSpPr/>
            <p:nvPr/>
          </p:nvSpPr>
          <p:spPr>
            <a:xfrm>
              <a:off x="2122393" y="2057400"/>
              <a:ext cx="295835" cy="28239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effectLst>
              <a:innerShdw blurRad="114300">
                <a:prstClr val="black"/>
              </a:innerShdw>
            </a:effectLst>
            <a:scene3d>
              <a:camera prst="perspectiveFront"/>
              <a:lightRig rig="threePt" dir="t"/>
            </a:scene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1" name="Oval 80"/>
            <p:cNvSpPr/>
            <p:nvPr/>
          </p:nvSpPr>
          <p:spPr>
            <a:xfrm>
              <a:off x="2075328" y="2245658"/>
              <a:ext cx="295835" cy="28239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effectLst>
              <a:innerShdw blurRad="114300">
                <a:prstClr val="black"/>
              </a:innerShdw>
            </a:effectLst>
            <a:scene3d>
              <a:camera prst="perspectiveFront"/>
              <a:lightRig rig="threePt" dir="t"/>
            </a:scene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2" name="Oval 81"/>
            <p:cNvSpPr/>
            <p:nvPr/>
          </p:nvSpPr>
          <p:spPr>
            <a:xfrm>
              <a:off x="2402541" y="2160493"/>
              <a:ext cx="295835" cy="28239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effectLst>
              <a:innerShdw blurRad="114300">
                <a:prstClr val="black"/>
              </a:innerShdw>
            </a:effectLst>
            <a:scene3d>
              <a:camera prst="perspectiveFront"/>
              <a:lightRig rig="threePt" dir="t"/>
            </a:scene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3" name="Oval 82"/>
            <p:cNvSpPr/>
            <p:nvPr/>
          </p:nvSpPr>
          <p:spPr>
            <a:xfrm>
              <a:off x="2169458" y="2496670"/>
              <a:ext cx="295835" cy="28239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effectLst>
              <a:innerShdw blurRad="114300">
                <a:prstClr val="black"/>
              </a:innerShdw>
            </a:effectLst>
            <a:scene3d>
              <a:camera prst="perspectiveFront"/>
              <a:lightRig rig="threePt" dir="t"/>
            </a:scene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4" name="Oval 83"/>
            <p:cNvSpPr/>
            <p:nvPr/>
          </p:nvSpPr>
          <p:spPr>
            <a:xfrm>
              <a:off x="1823196" y="2066364"/>
              <a:ext cx="295835" cy="28239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effectLst>
              <a:innerShdw blurRad="114300">
                <a:prstClr val="black"/>
              </a:innerShdw>
            </a:effectLst>
            <a:scene3d>
              <a:camera prst="perspectiveFront"/>
              <a:lightRig rig="threePt" dir="t"/>
            </a:scene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5" name="Oval 84"/>
            <p:cNvSpPr/>
            <p:nvPr/>
          </p:nvSpPr>
          <p:spPr>
            <a:xfrm>
              <a:off x="1911722" y="2429435"/>
              <a:ext cx="295835" cy="28239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effectLst>
              <a:innerShdw blurRad="114300">
                <a:prstClr val="black"/>
              </a:innerShdw>
            </a:effectLst>
            <a:scene3d>
              <a:camera prst="perspectiveFront"/>
              <a:lightRig rig="threePt" dir="t"/>
            </a:scene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6" name="Oval 85"/>
            <p:cNvSpPr/>
            <p:nvPr/>
          </p:nvSpPr>
          <p:spPr>
            <a:xfrm>
              <a:off x="2429435" y="2429435"/>
              <a:ext cx="295835" cy="28239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effectLst>
              <a:innerShdw blurRad="114300">
                <a:prstClr val="black"/>
              </a:innerShdw>
            </a:effectLst>
            <a:scene3d>
              <a:camera prst="perspectiveFront"/>
              <a:lightRig rig="threePt" dir="t"/>
            </a:scene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7" name="Oval 86"/>
            <p:cNvSpPr/>
            <p:nvPr/>
          </p:nvSpPr>
          <p:spPr>
            <a:xfrm>
              <a:off x="2456329" y="1994645"/>
              <a:ext cx="295835" cy="28239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effectLst>
              <a:innerShdw blurRad="114300">
                <a:prstClr val="black"/>
              </a:innerShdw>
            </a:effectLst>
            <a:scene3d>
              <a:camera prst="perspectiveFront"/>
              <a:lightRig rig="threePt" dir="t"/>
            </a:scene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8" name="Oval 87"/>
            <p:cNvSpPr/>
            <p:nvPr/>
          </p:nvSpPr>
          <p:spPr>
            <a:xfrm>
              <a:off x="2274793" y="2209800"/>
              <a:ext cx="295835" cy="28239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effectLst>
              <a:innerShdw blurRad="114300">
                <a:prstClr val="black"/>
              </a:innerShdw>
            </a:effectLst>
            <a:scene3d>
              <a:camera prst="perspectiveFront"/>
              <a:lightRig rig="threePt" dir="t"/>
            </a:scene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9" name="Oval 88"/>
            <p:cNvSpPr/>
            <p:nvPr/>
          </p:nvSpPr>
          <p:spPr>
            <a:xfrm>
              <a:off x="2227728" y="2398058"/>
              <a:ext cx="295835" cy="28239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effectLst>
              <a:innerShdw blurRad="114300">
                <a:prstClr val="black"/>
              </a:innerShdw>
            </a:effectLst>
            <a:scene3d>
              <a:camera prst="perspectiveFront"/>
              <a:lightRig rig="threePt" dir="t"/>
            </a:scene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0" name="Oval 89"/>
            <p:cNvSpPr/>
            <p:nvPr/>
          </p:nvSpPr>
          <p:spPr>
            <a:xfrm>
              <a:off x="2554941" y="2312893"/>
              <a:ext cx="295835" cy="28239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effectLst>
              <a:innerShdw blurRad="114300">
                <a:prstClr val="black"/>
              </a:innerShdw>
            </a:effectLst>
            <a:scene3d>
              <a:camera prst="perspectiveFront"/>
              <a:lightRig rig="threePt" dir="t"/>
            </a:scene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1" name="Oval 90"/>
            <p:cNvSpPr/>
            <p:nvPr/>
          </p:nvSpPr>
          <p:spPr>
            <a:xfrm>
              <a:off x="2321858" y="2649070"/>
              <a:ext cx="295835" cy="28239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effectLst>
              <a:innerShdw blurRad="114300">
                <a:prstClr val="black"/>
              </a:innerShdw>
            </a:effectLst>
            <a:scene3d>
              <a:camera prst="perspectiveFront"/>
              <a:lightRig rig="threePt" dir="t"/>
            </a:scene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2" name="Oval 91"/>
            <p:cNvSpPr/>
            <p:nvPr/>
          </p:nvSpPr>
          <p:spPr>
            <a:xfrm>
              <a:off x="1975596" y="2218764"/>
              <a:ext cx="295835" cy="28239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effectLst>
              <a:innerShdw blurRad="114300">
                <a:prstClr val="black"/>
              </a:innerShdw>
            </a:effectLst>
            <a:scene3d>
              <a:camera prst="perspectiveFront"/>
              <a:lightRig rig="threePt" dir="t"/>
            </a:scene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3" name="Oval 92"/>
            <p:cNvSpPr/>
            <p:nvPr/>
          </p:nvSpPr>
          <p:spPr>
            <a:xfrm>
              <a:off x="2064122" y="2581835"/>
              <a:ext cx="295835" cy="28239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effectLst>
              <a:innerShdw blurRad="114300">
                <a:prstClr val="black"/>
              </a:innerShdw>
            </a:effectLst>
            <a:scene3d>
              <a:camera prst="perspectiveFront"/>
              <a:lightRig rig="threePt" dir="t"/>
            </a:scene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4" name="Oval 93"/>
            <p:cNvSpPr/>
            <p:nvPr/>
          </p:nvSpPr>
          <p:spPr>
            <a:xfrm>
              <a:off x="2581835" y="2581835"/>
              <a:ext cx="295835" cy="28239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effectLst>
              <a:innerShdw blurRad="114300">
                <a:prstClr val="black"/>
              </a:innerShdw>
            </a:effectLst>
            <a:scene3d>
              <a:camera prst="perspectiveFront"/>
              <a:lightRig rig="threePt" dir="t"/>
            </a:scene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16" name="TextBox 115"/>
          <p:cNvSpPr txBox="1"/>
          <p:nvPr/>
        </p:nvSpPr>
        <p:spPr>
          <a:xfrm>
            <a:off x="3577442" y="2162168"/>
            <a:ext cx="1035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16</a:t>
            </a:r>
            <a:endParaRPr lang="en-US" sz="1800" dirty="0"/>
          </a:p>
          <a:p>
            <a:pPr algn="ctr"/>
            <a:r>
              <a:rPr lang="en-US" sz="1800" dirty="0" smtClean="0"/>
              <a:t>particles</a:t>
            </a:r>
            <a:endParaRPr lang="en-US" sz="1800" dirty="0"/>
          </a:p>
        </p:txBody>
      </p:sp>
      <p:sp>
        <p:nvSpPr>
          <p:cNvPr id="117" name="Rectangle 116"/>
          <p:cNvSpPr/>
          <p:nvPr/>
        </p:nvSpPr>
        <p:spPr>
          <a:xfrm>
            <a:off x="4624671" y="1873491"/>
            <a:ext cx="1054474" cy="1089215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4" name="Group 3"/>
          <p:cNvGrpSpPr/>
          <p:nvPr/>
        </p:nvGrpSpPr>
        <p:grpSpPr>
          <a:xfrm>
            <a:off x="5327209" y="562035"/>
            <a:ext cx="2833986" cy="1089215"/>
            <a:chOff x="5327209" y="562035"/>
            <a:chExt cx="2833986" cy="1089215"/>
          </a:xfrm>
        </p:grpSpPr>
        <p:grpSp>
          <p:nvGrpSpPr>
            <p:cNvPr id="75" name="Group 74"/>
            <p:cNvGrpSpPr/>
            <p:nvPr/>
          </p:nvGrpSpPr>
          <p:grpSpPr>
            <a:xfrm>
              <a:off x="7276395" y="979520"/>
              <a:ext cx="696422" cy="273576"/>
              <a:chOff x="611838" y="3433332"/>
              <a:chExt cx="696422" cy="273576"/>
            </a:xfrm>
          </p:grpSpPr>
          <p:sp>
            <p:nvSpPr>
              <p:cNvPr id="76" name="Oval 75"/>
              <p:cNvSpPr/>
              <p:nvPr/>
            </p:nvSpPr>
            <p:spPr>
              <a:xfrm>
                <a:off x="611838" y="3437966"/>
                <a:ext cx="268942" cy="26894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effectLst>
                <a:innerShdw blurRad="114300">
                  <a:prstClr val="black"/>
                </a:innerShdw>
              </a:effectLst>
              <a:scene3d>
                <a:camera prst="perspectiveFront"/>
                <a:lightRig rig="threePt" dir="t"/>
              </a:scene3d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1039318" y="3433332"/>
                <a:ext cx="268942" cy="26894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effectLst>
                <a:innerShdw blurRad="114300">
                  <a:prstClr val="black"/>
                </a:innerShdw>
              </a:effectLst>
              <a:scene3d>
                <a:camera prst="perspectiveFront"/>
                <a:lightRig rig="threePt" dir="t"/>
              </a:scene3d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sp>
          <p:nvSpPr>
            <p:cNvPr id="96" name="TextBox 95"/>
            <p:cNvSpPr txBox="1"/>
            <p:nvPr/>
          </p:nvSpPr>
          <p:spPr>
            <a:xfrm rot="19800000">
              <a:off x="5327209" y="1099742"/>
              <a:ext cx="2007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smtClean="0"/>
                <a:t>MP-PIC</a:t>
              </a:r>
              <a:r>
                <a:rPr lang="en-US" sz="1800" dirty="0" smtClean="0"/>
                <a:t> ( </a:t>
              </a:r>
              <a:r>
                <a:rPr lang="en-US" sz="1800" i="1" dirty="0" smtClean="0"/>
                <a:t>W</a:t>
              </a:r>
              <a:r>
                <a:rPr lang="en-US" sz="1800" dirty="0" smtClean="0"/>
                <a:t>=8 )</a:t>
              </a:r>
              <a:endParaRPr lang="en-US" sz="1800" dirty="0"/>
            </a:p>
          </p:txBody>
        </p:sp>
        <p:cxnSp>
          <p:nvCxnSpPr>
            <p:cNvPr id="97" name="Straight Arrow Connector 96"/>
            <p:cNvCxnSpPr/>
            <p:nvPr/>
          </p:nvCxnSpPr>
          <p:spPr>
            <a:xfrm rot="19800000">
              <a:off x="5558091" y="1473419"/>
              <a:ext cx="164592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Rectangle 117"/>
            <p:cNvSpPr/>
            <p:nvPr/>
          </p:nvSpPr>
          <p:spPr>
            <a:xfrm>
              <a:off x="7106721" y="562035"/>
              <a:ext cx="1054474" cy="1089215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246793" y="2881672"/>
            <a:ext cx="2914402" cy="1394356"/>
            <a:chOff x="5246793" y="2881672"/>
            <a:chExt cx="2914402" cy="1394356"/>
          </a:xfrm>
        </p:grpSpPr>
        <p:sp>
          <p:nvSpPr>
            <p:cNvPr id="95" name="TextBox 94"/>
            <p:cNvSpPr txBox="1"/>
            <p:nvPr/>
          </p:nvSpPr>
          <p:spPr>
            <a:xfrm rot="1800000">
              <a:off x="5246793" y="3220574"/>
              <a:ext cx="20077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/>
                <a:t>Coarse grained</a:t>
              </a:r>
            </a:p>
            <a:p>
              <a:pPr algn="ctr"/>
              <a:r>
                <a:rPr lang="en-US" sz="1800" dirty="0" smtClean="0"/>
                <a:t> particle method</a:t>
              </a:r>
              <a:endParaRPr lang="en-US" sz="1800" dirty="0"/>
            </a:p>
          </p:txBody>
        </p:sp>
        <p:cxnSp>
          <p:nvCxnSpPr>
            <p:cNvPr id="98" name="Straight Arrow Connector 97"/>
            <p:cNvCxnSpPr/>
            <p:nvPr/>
          </p:nvCxnSpPr>
          <p:spPr>
            <a:xfrm rot="1800000">
              <a:off x="5547291" y="3319941"/>
              <a:ext cx="164592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Rectangle 118"/>
            <p:cNvSpPr/>
            <p:nvPr/>
          </p:nvSpPr>
          <p:spPr>
            <a:xfrm>
              <a:off x="7106721" y="3186813"/>
              <a:ext cx="1054474" cy="1089215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20" name="Oval 119"/>
            <p:cNvSpPr/>
            <p:nvPr/>
          </p:nvSpPr>
          <p:spPr>
            <a:xfrm>
              <a:off x="7597676" y="3521050"/>
              <a:ext cx="530352" cy="530352"/>
            </a:xfrm>
            <a:prstGeom prst="ellipse">
              <a:avLst/>
            </a:prstGeom>
            <a:noFill/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21" name="Oval 120"/>
            <p:cNvSpPr/>
            <p:nvPr/>
          </p:nvSpPr>
          <p:spPr>
            <a:xfrm>
              <a:off x="7153474" y="3494814"/>
              <a:ext cx="530352" cy="530352"/>
            </a:xfrm>
            <a:prstGeom prst="ellipse">
              <a:avLst/>
            </a:prstGeom>
            <a:noFill/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grpSp>
          <p:nvGrpSpPr>
            <p:cNvPr id="123" name="Group 122"/>
            <p:cNvGrpSpPr/>
            <p:nvPr/>
          </p:nvGrpSpPr>
          <p:grpSpPr>
            <a:xfrm>
              <a:off x="7285747" y="3651119"/>
              <a:ext cx="696422" cy="273576"/>
              <a:chOff x="611838" y="3433332"/>
              <a:chExt cx="696422" cy="273576"/>
            </a:xfrm>
          </p:grpSpPr>
          <p:sp>
            <p:nvSpPr>
              <p:cNvPr id="124" name="Oval 123"/>
              <p:cNvSpPr/>
              <p:nvPr/>
            </p:nvSpPr>
            <p:spPr>
              <a:xfrm>
                <a:off x="611838" y="3437966"/>
                <a:ext cx="268942" cy="26894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effectLst>
                <a:innerShdw blurRad="114300">
                  <a:prstClr val="black"/>
                </a:innerShdw>
              </a:effectLst>
              <a:scene3d>
                <a:camera prst="perspectiveFront"/>
                <a:lightRig rig="threePt" dir="t"/>
              </a:scene3d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1039318" y="3433332"/>
                <a:ext cx="268942" cy="26894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effectLst>
                <a:innerShdw blurRad="114300">
                  <a:prstClr val="black"/>
                </a:innerShdw>
              </a:effectLst>
              <a:scene3d>
                <a:camera prst="perspectiveFront"/>
                <a:lightRig rig="threePt" dir="t"/>
              </a:scene3d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sp>
          <p:nvSpPr>
            <p:cNvPr id="127" name="TextBox 126"/>
            <p:cNvSpPr txBox="1"/>
            <p:nvPr/>
          </p:nvSpPr>
          <p:spPr>
            <a:xfrm rot="1800000">
              <a:off x="5456941" y="2881672"/>
              <a:ext cx="2007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smtClean="0"/>
                <a:t>CGPM</a:t>
              </a:r>
              <a:r>
                <a:rPr lang="en-US" sz="1800" dirty="0" smtClean="0"/>
                <a:t> (</a:t>
              </a:r>
              <a:r>
                <a:rPr lang="en-US" sz="1800" i="1" dirty="0" smtClean="0"/>
                <a:t>W</a:t>
              </a:r>
              <a:r>
                <a:rPr lang="en-US" sz="1800" dirty="0" smtClean="0"/>
                <a:t>=8)</a:t>
              </a:r>
              <a:endParaRPr lang="en-US" sz="1800" dirty="0"/>
            </a:p>
          </p:txBody>
        </p:sp>
      </p:grpSp>
      <p:cxnSp>
        <p:nvCxnSpPr>
          <p:cNvPr id="128" name="Straight Arrow Connector 127"/>
          <p:cNvCxnSpPr/>
          <p:nvPr/>
        </p:nvCxnSpPr>
        <p:spPr>
          <a:xfrm>
            <a:off x="8141806" y="1056848"/>
            <a:ext cx="608069" cy="50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矩形 7"/>
          <p:cNvSpPr/>
          <p:nvPr/>
        </p:nvSpPr>
        <p:spPr>
          <a:xfrm>
            <a:off x="9422327" y="5334352"/>
            <a:ext cx="2589673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dirty="0" smtClean="0"/>
              <a:t>Guaranteed Accuracy</a:t>
            </a:r>
            <a:endParaRPr lang="en-US" altLang="zh-CN" dirty="0"/>
          </a:p>
        </p:txBody>
      </p:sp>
      <p:grpSp>
        <p:nvGrpSpPr>
          <p:cNvPr id="139" name="Group 138"/>
          <p:cNvGrpSpPr/>
          <p:nvPr/>
        </p:nvGrpSpPr>
        <p:grpSpPr>
          <a:xfrm>
            <a:off x="8161194" y="1804222"/>
            <a:ext cx="3994947" cy="2753492"/>
            <a:chOff x="8161194" y="1694329"/>
            <a:chExt cx="3994947" cy="2753492"/>
          </a:xfrm>
        </p:grpSpPr>
        <p:cxnSp>
          <p:nvCxnSpPr>
            <p:cNvPr id="122" name="Straight Arrow Connector 121"/>
            <p:cNvCxnSpPr>
              <a:endCxn id="10" idx="1"/>
            </p:cNvCxnSpPr>
            <p:nvPr/>
          </p:nvCxnSpPr>
          <p:spPr>
            <a:xfrm flipV="1">
              <a:off x="8161194" y="3071075"/>
              <a:ext cx="589157" cy="6501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8" name="Group 137"/>
            <p:cNvGrpSpPr/>
            <p:nvPr/>
          </p:nvGrpSpPr>
          <p:grpSpPr>
            <a:xfrm>
              <a:off x="8750351" y="1694329"/>
              <a:ext cx="3405790" cy="2753492"/>
              <a:chOff x="8750351" y="1694329"/>
              <a:chExt cx="3405790" cy="2753492"/>
            </a:xfrm>
          </p:grpSpPr>
          <p:grpSp>
            <p:nvGrpSpPr>
              <p:cNvPr id="101" name="Group 100"/>
              <p:cNvGrpSpPr/>
              <p:nvPr/>
            </p:nvGrpSpPr>
            <p:grpSpPr>
              <a:xfrm>
                <a:off x="9157490" y="1873491"/>
                <a:ext cx="2663912" cy="2198710"/>
                <a:chOff x="7821999" y="3774493"/>
                <a:chExt cx="3242140" cy="2616782"/>
              </a:xfrm>
            </p:grpSpPr>
            <p:sp>
              <p:nvSpPr>
                <p:cNvPr id="102" name="Oval 101"/>
                <p:cNvSpPr/>
                <p:nvPr/>
              </p:nvSpPr>
              <p:spPr>
                <a:xfrm>
                  <a:off x="8304184" y="4236213"/>
                  <a:ext cx="904392" cy="884538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effectLst>
                  <a:innerShdw blurRad="114300">
                    <a:prstClr val="black"/>
                  </a:innerShdw>
                </a:effectLst>
                <a:scene3d>
                  <a:camera prst="perspectiveFront"/>
                  <a:lightRig rig="threePt" dir="t"/>
                </a:scene3d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03" name="Oval 102"/>
                <p:cNvSpPr/>
                <p:nvPr/>
              </p:nvSpPr>
              <p:spPr>
                <a:xfrm>
                  <a:off x="7821999" y="3774493"/>
                  <a:ext cx="1783456" cy="1744304"/>
                </a:xfrm>
                <a:prstGeom prst="ellipse">
                  <a:avLst/>
                </a:prstGeom>
                <a:noFill/>
                <a:ln>
                  <a:prstDash val="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grpSp>
              <p:nvGrpSpPr>
                <p:cNvPr id="104" name="Group 103"/>
                <p:cNvGrpSpPr/>
                <p:nvPr/>
              </p:nvGrpSpPr>
              <p:grpSpPr>
                <a:xfrm>
                  <a:off x="9280683" y="3837933"/>
                  <a:ext cx="1783456" cy="1744304"/>
                  <a:chOff x="7882369" y="4218931"/>
                  <a:chExt cx="1783456" cy="1744304"/>
                </a:xfrm>
              </p:grpSpPr>
              <p:sp>
                <p:nvSpPr>
                  <p:cNvPr id="114" name="Oval 113"/>
                  <p:cNvSpPr/>
                  <p:nvPr/>
                </p:nvSpPr>
                <p:spPr>
                  <a:xfrm>
                    <a:off x="7882369" y="4218931"/>
                    <a:ext cx="1783456" cy="1744304"/>
                  </a:xfrm>
                  <a:prstGeom prst="ellipse">
                    <a:avLst/>
                  </a:prstGeom>
                  <a:noFill/>
                  <a:ln>
                    <a:prstDash val="dash"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800"/>
                  </a:p>
                </p:txBody>
              </p:sp>
              <p:sp>
                <p:nvSpPr>
                  <p:cNvPr id="115" name="Oval 114"/>
                  <p:cNvSpPr/>
                  <p:nvPr/>
                </p:nvSpPr>
                <p:spPr>
                  <a:xfrm>
                    <a:off x="8321902" y="4648814"/>
                    <a:ext cx="904392" cy="884538"/>
                  </a:xfrm>
                  <a:prstGeom prst="ellipse">
                    <a:avLst/>
                  </a:prstGeom>
                  <a:solidFill>
                    <a:schemeClr val="bg1">
                      <a:lumMod val="50000"/>
                    </a:schemeClr>
                  </a:solidFill>
                  <a:effectLst>
                    <a:innerShdw blurRad="114300">
                      <a:prstClr val="black"/>
                    </a:innerShdw>
                  </a:effectLst>
                  <a:scene3d>
                    <a:camera prst="perspectiveFront"/>
                    <a:lightRig rig="threePt" dir="t"/>
                  </a:scene3d>
                </p:spPr>
                <p:style>
                  <a:lnRef idx="0">
                    <a:schemeClr val="accent6"/>
                  </a:lnRef>
                  <a:fillRef idx="3">
                    <a:schemeClr val="accent6"/>
                  </a:fillRef>
                  <a:effectRef idx="3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800"/>
                  </a:p>
                </p:txBody>
              </p:sp>
            </p:grpSp>
            <p:cxnSp>
              <p:nvCxnSpPr>
                <p:cNvPr id="105" name="Straight Connector 104"/>
                <p:cNvCxnSpPr/>
                <p:nvPr/>
              </p:nvCxnSpPr>
              <p:spPr>
                <a:xfrm>
                  <a:off x="9280684" y="4425749"/>
                  <a:ext cx="0" cy="1341755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>
                  <a:off x="9628337" y="4425749"/>
                  <a:ext cx="0" cy="1341755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Arrow Connector 106"/>
                <p:cNvCxnSpPr/>
                <p:nvPr/>
              </p:nvCxnSpPr>
              <p:spPr>
                <a:xfrm>
                  <a:off x="9280685" y="5592631"/>
                  <a:ext cx="347653" cy="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aphicFrame>
              <p:nvGraphicFramePr>
                <p:cNvPr id="108" name="Object 107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9323542" y="5645677"/>
                <a:ext cx="261938" cy="33655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558" name="Equation" r:id="rId5" imgW="177480" imgH="228600" progId="Equation.DSMT4">
                        <p:embed/>
                      </p:oleObj>
                    </mc:Choice>
                    <mc:Fallback>
                      <p:oleObj name="Equation" r:id="rId5" imgW="177480" imgH="22860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6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9323542" y="5645677"/>
                              <a:ext cx="261938" cy="33655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cxnSp>
              <p:nvCxnSpPr>
                <p:cNvPr id="109" name="Straight Arrow Connector 108"/>
                <p:cNvCxnSpPr/>
                <p:nvPr/>
              </p:nvCxnSpPr>
              <p:spPr>
                <a:xfrm flipV="1">
                  <a:off x="9824760" y="3902529"/>
                  <a:ext cx="630475" cy="1625817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aphicFrame>
              <p:nvGraphicFramePr>
                <p:cNvPr id="110" name="Object 109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9902331" y="3881438"/>
                <a:ext cx="449263" cy="33655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559" name="Equation" r:id="rId7" imgW="304560" imgH="228600" progId="Equation.DSMT4">
                        <p:embed/>
                      </p:oleObj>
                    </mc:Choice>
                    <mc:Fallback>
                      <p:oleObj name="Equation" r:id="rId7" imgW="304560" imgH="22860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9902331" y="3881438"/>
                              <a:ext cx="449263" cy="33655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cxnSp>
              <p:nvCxnSpPr>
                <p:cNvPr id="111" name="Straight Arrow Connector 110"/>
                <p:cNvCxnSpPr/>
                <p:nvPr/>
              </p:nvCxnSpPr>
              <p:spPr>
                <a:xfrm flipV="1">
                  <a:off x="8606093" y="4267816"/>
                  <a:ext cx="307083" cy="81518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aphicFrame>
              <p:nvGraphicFramePr>
                <p:cNvPr id="112" name="Object 111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8419605" y="4360863"/>
                <a:ext cx="280988" cy="3556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560" name="Equation" r:id="rId9" imgW="190440" imgH="241200" progId="Equation.DSMT4">
                        <p:embed/>
                      </p:oleObj>
                    </mc:Choice>
                    <mc:Fallback>
                      <p:oleObj name="Equation" r:id="rId9" imgW="190440" imgH="24120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0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8419605" y="4360863"/>
                              <a:ext cx="280988" cy="3556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3" name="Object 112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8808544" y="6016625"/>
                <a:ext cx="1292225" cy="37465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561" name="Equation" r:id="rId11" imgW="876240" imgH="253800" progId="Equation.DSMT4">
                        <p:embed/>
                      </p:oleObj>
                    </mc:Choice>
                    <mc:Fallback>
                      <p:oleObj name="Equation" r:id="rId11" imgW="876240" imgH="25380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2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8808544" y="6016625"/>
                              <a:ext cx="1292225" cy="37465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10" name="Rectangle 9"/>
              <p:cNvSpPr/>
              <p:nvPr/>
            </p:nvSpPr>
            <p:spPr>
              <a:xfrm>
                <a:off x="8750351" y="1694329"/>
                <a:ext cx="3405790" cy="2753492"/>
              </a:xfrm>
              <a:prstGeom prst="rect">
                <a:avLst/>
              </a:prstGeom>
              <a:noFill/>
              <a:ln w="28575"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7" name="Group 136"/>
          <p:cNvGrpSpPr/>
          <p:nvPr/>
        </p:nvGrpSpPr>
        <p:grpSpPr>
          <a:xfrm>
            <a:off x="8749875" y="305521"/>
            <a:ext cx="3472483" cy="1423193"/>
            <a:chOff x="8749875" y="523858"/>
            <a:chExt cx="3472483" cy="1023537"/>
          </a:xfrm>
        </p:grpSpPr>
        <p:sp>
          <p:nvSpPr>
            <p:cNvPr id="99" name="TextBox 98"/>
            <p:cNvSpPr txBox="1"/>
            <p:nvPr/>
          </p:nvSpPr>
          <p:spPr>
            <a:xfrm>
              <a:off x="8775336" y="592954"/>
              <a:ext cx="3447022" cy="2656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/>
                <a:t>Collision force is NOT calculated</a:t>
              </a: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8749875" y="523858"/>
              <a:ext cx="3406266" cy="1023537"/>
            </a:xfrm>
            <a:prstGeom prst="rect">
              <a:avLst/>
            </a:prstGeom>
            <a:noFill/>
            <a:ln w="28575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6" name="Rectangle 135"/>
          <p:cNvSpPr/>
          <p:nvPr/>
        </p:nvSpPr>
        <p:spPr>
          <a:xfrm>
            <a:off x="8842001" y="4147430"/>
            <a:ext cx="3169999" cy="369332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Collision force </a:t>
            </a:r>
            <a:r>
              <a:rPr lang="en-US" b="1" dirty="0" smtClean="0">
                <a:solidFill>
                  <a:srgbClr val="00B050"/>
                </a:solidFill>
              </a:rPr>
              <a:t>is calculated!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2922060" y="5748701"/>
            <a:ext cx="6246865" cy="1107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256032"/>
            <a:r>
              <a:rPr lang="en-US" sz="1100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Kazari</a:t>
            </a:r>
            <a:r>
              <a:rPr lang="en-US" sz="11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, M., </a:t>
            </a:r>
            <a:r>
              <a:rPr lang="en-US" sz="1100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Roko</a:t>
            </a:r>
            <a:r>
              <a:rPr lang="en-US" sz="11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, K., Kawaguchi, T., Tanaka, </a:t>
            </a:r>
            <a:r>
              <a:rPr lang="en-US" sz="1100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T.a.T</a:t>
            </a:r>
            <a:r>
              <a:rPr lang="en-US" sz="11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., Y.,, </a:t>
            </a:r>
            <a:r>
              <a:rPr lang="en-US" sz="1100" b="1" dirty="0">
                <a:solidFill>
                  <a:srgbClr val="FF0000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1995</a:t>
            </a:r>
            <a:r>
              <a:rPr lang="en-US" sz="11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. A Study on Conditions for Similarity of Particle Motion in Numerical Simulation of Dense Gas-Solid Two Phase Flow</a:t>
            </a:r>
            <a:r>
              <a:rPr lang="en-US" sz="1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indent="256032"/>
            <a:r>
              <a:rPr lang="en-US" sz="1100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Benyahia</a:t>
            </a:r>
            <a:r>
              <a:rPr lang="en-US" sz="11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, S., Galvin, J.E., </a:t>
            </a:r>
            <a:r>
              <a:rPr lang="en-US" sz="1100" b="1" dirty="0">
                <a:solidFill>
                  <a:srgbClr val="FF0000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2010</a:t>
            </a:r>
            <a:r>
              <a:rPr lang="en-US" sz="11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. Estimation of Numerical Errors Related to Some Basic Assumptions in Discrete Particle Methods. Industrial &amp; Engineering Chemistry Research 49, 10588-10605</a:t>
            </a:r>
            <a:r>
              <a:rPr lang="en-US" sz="1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indent="256032"/>
            <a:r>
              <a:rPr lang="en-US" sz="11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Lu, L., </a:t>
            </a:r>
            <a:r>
              <a:rPr lang="en-US" sz="1100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Xu</a:t>
            </a:r>
            <a:r>
              <a:rPr lang="en-US" sz="11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, J., </a:t>
            </a:r>
            <a:r>
              <a:rPr lang="en-US" sz="1100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Ge</a:t>
            </a:r>
            <a:r>
              <a:rPr lang="en-US" sz="11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, W., </a:t>
            </a:r>
            <a:r>
              <a:rPr lang="en-US" sz="1100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Yue</a:t>
            </a:r>
            <a:r>
              <a:rPr lang="en-US" sz="11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, Y., Liu, X., Li, J., </a:t>
            </a:r>
            <a:r>
              <a:rPr lang="en-US" sz="1100" b="1" dirty="0">
                <a:solidFill>
                  <a:srgbClr val="FF0000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2014</a:t>
            </a:r>
            <a:r>
              <a:rPr lang="en-US" sz="11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. EMMS-based discrete particle method (EMMS–DPM) for simulation of gas–solid flows. Chemical Engineering Science 120, 67-87</a:t>
            </a:r>
            <a:r>
              <a:rPr lang="en-US" sz="11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endParaRPr lang="en-US" dirty="0"/>
          </a:p>
        </p:txBody>
      </p:sp>
      <p:sp>
        <p:nvSpPr>
          <p:cNvPr id="145" name="TextBox 144"/>
          <p:cNvSpPr txBox="1"/>
          <p:nvPr/>
        </p:nvSpPr>
        <p:spPr>
          <a:xfrm>
            <a:off x="9157490" y="5996926"/>
            <a:ext cx="2977513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Not NEW, Need verification in Liquid-Solids Reacting flow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0" name="矩形 99"/>
          <p:cNvSpPr/>
          <p:nvPr/>
        </p:nvSpPr>
        <p:spPr>
          <a:xfrm>
            <a:off x="-7977" y="3992420"/>
            <a:ext cx="2804218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Computationally</a:t>
            </a:r>
          </a:p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 infeasible for real systems!</a:t>
            </a:r>
            <a:endParaRPr lang="en-US" altLang="zh-CN" b="1" dirty="0">
              <a:solidFill>
                <a:srgbClr val="FF0000"/>
              </a:solidFill>
            </a:endParaRPr>
          </a:p>
        </p:txBody>
      </p:sp>
      <p:sp>
        <p:nvSpPr>
          <p:cNvPr id="131" name="矩形 130"/>
          <p:cNvSpPr/>
          <p:nvPr/>
        </p:nvSpPr>
        <p:spPr>
          <a:xfrm>
            <a:off x="0" y="517855"/>
            <a:ext cx="2814495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To capture particle-scale chemical reactions</a:t>
            </a:r>
          </a:p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Euler-Lagrangian method</a:t>
            </a:r>
            <a:endParaRPr lang="en-US" altLang="zh-CN" b="1" dirty="0">
              <a:solidFill>
                <a:srgbClr val="FF0000"/>
              </a:solidFill>
            </a:endParaRPr>
          </a:p>
        </p:txBody>
      </p:sp>
      <p:sp>
        <p:nvSpPr>
          <p:cNvPr id="132" name="矩形 99"/>
          <p:cNvSpPr/>
          <p:nvPr/>
        </p:nvSpPr>
        <p:spPr>
          <a:xfrm>
            <a:off x="2952382" y="5059872"/>
            <a:ext cx="360872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Small time steps</a:t>
            </a:r>
          </a:p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Huge number of particles</a:t>
            </a:r>
            <a:endParaRPr lang="en-US" altLang="zh-CN" b="1" dirty="0">
              <a:solidFill>
                <a:srgbClr val="FF0000"/>
              </a:solidFill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10012686" y="904972"/>
            <a:ext cx="422171" cy="43316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innerShdw blurRad="114300">
              <a:prstClr val="black"/>
            </a:innerShdw>
          </a:effectLst>
          <a:scene3d>
            <a:camera prst="perspectiveFront"/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2" name="Oval 141"/>
          <p:cNvSpPr/>
          <p:nvPr/>
        </p:nvSpPr>
        <p:spPr>
          <a:xfrm>
            <a:off x="9193341" y="904972"/>
            <a:ext cx="422171" cy="433169"/>
          </a:xfrm>
          <a:prstGeom prst="ellipse">
            <a:avLst/>
          </a:prstGeom>
          <a:solidFill>
            <a:schemeClr val="bg1">
              <a:lumMod val="50000"/>
            </a:schemeClr>
          </a:solidFill>
          <a:effectLst>
            <a:innerShdw blurRad="114300">
              <a:prstClr val="black"/>
            </a:innerShdw>
          </a:effectLst>
          <a:scene3d>
            <a:camera prst="perspectiveFront"/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8923476" y="1397764"/>
            <a:ext cx="31463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Non-physically overlapped, pass through</a:t>
            </a:r>
          </a:p>
        </p:txBody>
      </p:sp>
      <p:sp>
        <p:nvSpPr>
          <p:cNvPr id="3" name="矩形 2"/>
          <p:cNvSpPr/>
          <p:nvPr/>
        </p:nvSpPr>
        <p:spPr>
          <a:xfrm>
            <a:off x="12055" y="6212022"/>
            <a:ext cx="2743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/>
              <a:t>Particle Number = 6.4 x10</a:t>
            </a:r>
            <a:r>
              <a:rPr lang="en-US" altLang="zh-CN" baseline="30000" dirty="0"/>
              <a:t>6</a:t>
            </a:r>
          </a:p>
          <a:p>
            <a:pPr algn="ctr"/>
            <a:r>
              <a:rPr lang="en-US" altLang="zh-CN" dirty="0"/>
              <a:t>Time steps = 1.0x10</a:t>
            </a:r>
            <a:r>
              <a:rPr lang="en-US" altLang="zh-CN" baseline="30000" dirty="0"/>
              <a:t>-6</a:t>
            </a:r>
            <a:r>
              <a:rPr lang="en-US" altLang="zh-CN" dirty="0"/>
              <a:t>S</a:t>
            </a:r>
          </a:p>
        </p:txBody>
      </p:sp>
      <p:sp>
        <p:nvSpPr>
          <p:cNvPr id="133" name="矩形 99"/>
          <p:cNvSpPr/>
          <p:nvPr/>
        </p:nvSpPr>
        <p:spPr>
          <a:xfrm>
            <a:off x="2949955" y="4216577"/>
            <a:ext cx="360872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Solved by lumping several real particles into a parcel</a:t>
            </a:r>
            <a:endParaRPr lang="en-US" altLang="zh-CN" b="1" dirty="0">
              <a:solidFill>
                <a:srgbClr val="FF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55376" y="3074964"/>
            <a:ext cx="88752" cy="747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曲线连接符 16"/>
          <p:cNvCxnSpPr>
            <a:stCxn id="9" idx="3"/>
          </p:cNvCxnSpPr>
          <p:nvPr/>
        </p:nvCxnSpPr>
        <p:spPr>
          <a:xfrm flipV="1">
            <a:off x="1544128" y="2073243"/>
            <a:ext cx="3069219" cy="1039107"/>
          </a:xfrm>
          <a:prstGeom prst="curvedConnector3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9903769" y="4789487"/>
            <a:ext cx="1205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rgbClr val="00B050"/>
                </a:solidFill>
              </a:rPr>
              <a:t>Time steps</a:t>
            </a:r>
          </a:p>
        </p:txBody>
      </p:sp>
      <p:sp>
        <p:nvSpPr>
          <p:cNvPr id="135" name="Oval 134"/>
          <p:cNvSpPr/>
          <p:nvPr/>
        </p:nvSpPr>
        <p:spPr>
          <a:xfrm>
            <a:off x="11533181" y="906682"/>
            <a:ext cx="422171" cy="433169"/>
          </a:xfrm>
          <a:prstGeom prst="ellipse">
            <a:avLst/>
          </a:prstGeom>
          <a:solidFill>
            <a:srgbClr val="FF0000"/>
          </a:solidFill>
          <a:effectLst>
            <a:innerShdw blurRad="114300">
              <a:prstClr val="black"/>
            </a:innerShdw>
          </a:effectLst>
          <a:scene3d>
            <a:camera prst="perspectiveFront"/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1" name="Oval 140"/>
          <p:cNvSpPr/>
          <p:nvPr/>
        </p:nvSpPr>
        <p:spPr>
          <a:xfrm>
            <a:off x="10655714" y="904972"/>
            <a:ext cx="422171" cy="433169"/>
          </a:xfrm>
          <a:prstGeom prst="ellipse">
            <a:avLst/>
          </a:prstGeom>
          <a:solidFill>
            <a:srgbClr val="7030A0"/>
          </a:solidFill>
          <a:effectLst>
            <a:innerShdw blurRad="114300">
              <a:prstClr val="black"/>
            </a:innerShdw>
          </a:effectLst>
          <a:scene3d>
            <a:camera prst="perspectiveFront"/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/>
          <p:cNvSpPr/>
          <p:nvPr/>
        </p:nvSpPr>
        <p:spPr>
          <a:xfrm>
            <a:off x="9002441" y="828460"/>
            <a:ext cx="3040010" cy="6822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9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path" presetSubtype="0" repeatCount="indefinite" accel="50000" de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0.03256 0.00069 " pathEditMode="relative" rAng="0" ptsTypes="AA">
                                      <p:cBhvr>
                                        <p:cTn id="62" dur="3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8" y="23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repeatCount="indefinite" accel="50000" de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-0.02864 0.00162 " pathEditMode="relative" rAng="0" ptsTypes="AA">
                                      <p:cBhvr>
                                        <p:cTn id="64" dur="3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" y="185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repeatCount="indefinite" accel="50000" de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11111E-6 L -0.06719 2.59259E-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9" y="11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repeatCount="indefinite" accel="50000" de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0.072 0.00023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1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7" grpId="0" animBg="1"/>
      <p:bldP spid="36" grpId="0" animBg="1"/>
      <p:bldP spid="8" grpId="0" animBg="1"/>
      <p:bldP spid="13" grpId="0" animBg="1"/>
      <p:bldP spid="116" grpId="0"/>
      <p:bldP spid="117" grpId="0" animBg="1"/>
      <p:bldP spid="129" grpId="0" animBg="1"/>
      <p:bldP spid="136" grpId="0" animBg="1"/>
      <p:bldP spid="144" grpId="0" animBg="1"/>
      <p:bldP spid="145" grpId="0" animBg="1"/>
      <p:bldP spid="100" grpId="0" animBg="1"/>
      <p:bldP spid="132" grpId="0" animBg="1"/>
      <p:bldP spid="134" grpId="0" animBg="1"/>
      <p:bldP spid="142" grpId="0" animBg="1"/>
      <p:bldP spid="12" grpId="0"/>
      <p:bldP spid="3" grpId="0"/>
      <p:bldP spid="133" grpId="0" animBg="1"/>
      <p:bldP spid="9" grpId="0" animBg="1"/>
      <p:bldP spid="18" grpId="0"/>
      <p:bldP spid="135" grpId="0" animBg="1"/>
      <p:bldP spid="141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888293" y="623795"/>
            <a:ext cx="1054474" cy="1089215"/>
            <a:chOff x="1823196" y="1842245"/>
            <a:chExt cx="1054474" cy="1089215"/>
          </a:xfrm>
        </p:grpSpPr>
        <p:sp>
          <p:nvSpPr>
            <p:cNvPr id="52" name="Oval 51"/>
            <p:cNvSpPr/>
            <p:nvPr/>
          </p:nvSpPr>
          <p:spPr>
            <a:xfrm>
              <a:off x="2303929" y="1842245"/>
              <a:ext cx="295835" cy="28239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effectLst>
              <a:innerShdw blurRad="114300">
                <a:prstClr val="black"/>
              </a:innerShdw>
            </a:effectLst>
            <a:scene3d>
              <a:camera prst="perspectiveFront"/>
              <a:lightRig rig="threePt" dir="t"/>
            </a:scene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3" name="Oval 52"/>
            <p:cNvSpPr/>
            <p:nvPr/>
          </p:nvSpPr>
          <p:spPr>
            <a:xfrm>
              <a:off x="2122393" y="2057400"/>
              <a:ext cx="295835" cy="28239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effectLst>
              <a:innerShdw blurRad="114300">
                <a:prstClr val="black"/>
              </a:innerShdw>
            </a:effectLst>
            <a:scene3d>
              <a:camera prst="perspectiveFront"/>
              <a:lightRig rig="threePt" dir="t"/>
            </a:scene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4" name="Oval 53"/>
            <p:cNvSpPr/>
            <p:nvPr/>
          </p:nvSpPr>
          <p:spPr>
            <a:xfrm>
              <a:off x="2075328" y="2245658"/>
              <a:ext cx="295835" cy="28239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effectLst>
              <a:innerShdw blurRad="114300">
                <a:prstClr val="black"/>
              </a:innerShdw>
            </a:effectLst>
            <a:scene3d>
              <a:camera prst="perspectiveFront"/>
              <a:lightRig rig="threePt" dir="t"/>
            </a:scene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5" name="Oval 54"/>
            <p:cNvSpPr/>
            <p:nvPr/>
          </p:nvSpPr>
          <p:spPr>
            <a:xfrm>
              <a:off x="2402541" y="2160493"/>
              <a:ext cx="295835" cy="28239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effectLst>
              <a:innerShdw blurRad="114300">
                <a:prstClr val="black"/>
              </a:innerShdw>
            </a:effectLst>
            <a:scene3d>
              <a:camera prst="perspectiveFront"/>
              <a:lightRig rig="threePt" dir="t"/>
            </a:scene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6" name="Oval 55"/>
            <p:cNvSpPr/>
            <p:nvPr/>
          </p:nvSpPr>
          <p:spPr>
            <a:xfrm>
              <a:off x="2169458" y="2496670"/>
              <a:ext cx="295835" cy="28239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effectLst>
              <a:innerShdw blurRad="114300">
                <a:prstClr val="black"/>
              </a:innerShdw>
            </a:effectLst>
            <a:scene3d>
              <a:camera prst="perspectiveFront"/>
              <a:lightRig rig="threePt" dir="t"/>
            </a:scene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7" name="Oval 56"/>
            <p:cNvSpPr/>
            <p:nvPr/>
          </p:nvSpPr>
          <p:spPr>
            <a:xfrm>
              <a:off x="1823196" y="2066364"/>
              <a:ext cx="295835" cy="28239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effectLst>
              <a:innerShdw blurRad="114300">
                <a:prstClr val="black"/>
              </a:innerShdw>
            </a:effectLst>
            <a:scene3d>
              <a:camera prst="perspectiveFront"/>
              <a:lightRig rig="threePt" dir="t"/>
            </a:scene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8" name="Oval 57"/>
            <p:cNvSpPr/>
            <p:nvPr/>
          </p:nvSpPr>
          <p:spPr>
            <a:xfrm>
              <a:off x="1911722" y="2429435"/>
              <a:ext cx="295835" cy="28239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effectLst>
              <a:innerShdw blurRad="114300">
                <a:prstClr val="black"/>
              </a:innerShdw>
            </a:effectLst>
            <a:scene3d>
              <a:camera prst="perspectiveFront"/>
              <a:lightRig rig="threePt" dir="t"/>
            </a:scene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9" name="Oval 58"/>
            <p:cNvSpPr/>
            <p:nvPr/>
          </p:nvSpPr>
          <p:spPr>
            <a:xfrm>
              <a:off x="2429435" y="2429435"/>
              <a:ext cx="295835" cy="28239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effectLst>
              <a:innerShdw blurRad="114300">
                <a:prstClr val="black"/>
              </a:innerShdw>
            </a:effectLst>
            <a:scene3d>
              <a:camera prst="perspectiveFront"/>
              <a:lightRig rig="threePt" dir="t"/>
            </a:scene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0" name="Oval 59"/>
            <p:cNvSpPr/>
            <p:nvPr/>
          </p:nvSpPr>
          <p:spPr>
            <a:xfrm>
              <a:off x="2456329" y="1994645"/>
              <a:ext cx="295835" cy="28239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effectLst>
              <a:innerShdw blurRad="114300">
                <a:prstClr val="black"/>
              </a:innerShdw>
            </a:effectLst>
            <a:scene3d>
              <a:camera prst="perspectiveFront"/>
              <a:lightRig rig="threePt" dir="t"/>
            </a:scene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1" name="Oval 60"/>
            <p:cNvSpPr/>
            <p:nvPr/>
          </p:nvSpPr>
          <p:spPr>
            <a:xfrm>
              <a:off x="2274793" y="2209800"/>
              <a:ext cx="295835" cy="28239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effectLst>
              <a:innerShdw blurRad="114300">
                <a:prstClr val="black"/>
              </a:innerShdw>
            </a:effectLst>
            <a:scene3d>
              <a:camera prst="perspectiveFront"/>
              <a:lightRig rig="threePt" dir="t"/>
            </a:scene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2" name="Oval 61"/>
            <p:cNvSpPr/>
            <p:nvPr/>
          </p:nvSpPr>
          <p:spPr>
            <a:xfrm>
              <a:off x="2227728" y="2398058"/>
              <a:ext cx="295835" cy="28239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effectLst>
              <a:innerShdw blurRad="114300">
                <a:prstClr val="black"/>
              </a:innerShdw>
            </a:effectLst>
            <a:scene3d>
              <a:camera prst="perspectiveFront"/>
              <a:lightRig rig="threePt" dir="t"/>
            </a:scene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3" name="Oval 62"/>
            <p:cNvSpPr/>
            <p:nvPr/>
          </p:nvSpPr>
          <p:spPr>
            <a:xfrm>
              <a:off x="2554941" y="2312893"/>
              <a:ext cx="295835" cy="28239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effectLst>
              <a:innerShdw blurRad="114300">
                <a:prstClr val="black"/>
              </a:innerShdw>
            </a:effectLst>
            <a:scene3d>
              <a:camera prst="perspectiveFront"/>
              <a:lightRig rig="threePt" dir="t"/>
            </a:scene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4" name="Oval 63"/>
            <p:cNvSpPr/>
            <p:nvPr/>
          </p:nvSpPr>
          <p:spPr>
            <a:xfrm>
              <a:off x="2321858" y="2649070"/>
              <a:ext cx="295835" cy="28239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effectLst>
              <a:innerShdw blurRad="114300">
                <a:prstClr val="black"/>
              </a:innerShdw>
            </a:effectLst>
            <a:scene3d>
              <a:camera prst="perspectiveFront"/>
              <a:lightRig rig="threePt" dir="t"/>
            </a:scene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5" name="Oval 64"/>
            <p:cNvSpPr/>
            <p:nvPr/>
          </p:nvSpPr>
          <p:spPr>
            <a:xfrm>
              <a:off x="1975596" y="2218764"/>
              <a:ext cx="295835" cy="28239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effectLst>
              <a:innerShdw blurRad="114300">
                <a:prstClr val="black"/>
              </a:innerShdw>
            </a:effectLst>
            <a:scene3d>
              <a:camera prst="perspectiveFront"/>
              <a:lightRig rig="threePt" dir="t"/>
            </a:scene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6" name="Oval 65"/>
            <p:cNvSpPr/>
            <p:nvPr/>
          </p:nvSpPr>
          <p:spPr>
            <a:xfrm>
              <a:off x="2064122" y="2581835"/>
              <a:ext cx="295835" cy="28239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effectLst>
              <a:innerShdw blurRad="114300">
                <a:prstClr val="black"/>
              </a:innerShdw>
            </a:effectLst>
            <a:scene3d>
              <a:camera prst="perspectiveFront"/>
              <a:lightRig rig="threePt" dir="t"/>
            </a:scene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7" name="Oval 66"/>
            <p:cNvSpPr/>
            <p:nvPr/>
          </p:nvSpPr>
          <p:spPr>
            <a:xfrm>
              <a:off x="2581835" y="2581835"/>
              <a:ext cx="295835" cy="28239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effectLst>
              <a:innerShdw blurRad="114300">
                <a:prstClr val="black"/>
              </a:innerShdw>
            </a:effectLst>
            <a:scene3d>
              <a:camera prst="perspectiveFront"/>
              <a:lightRig rig="threePt" dir="t"/>
            </a:scene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68" name="Rectangle 67"/>
          <p:cNvSpPr/>
          <p:nvPr/>
        </p:nvSpPr>
        <p:spPr>
          <a:xfrm>
            <a:off x="908185" y="600190"/>
            <a:ext cx="1054474" cy="1089215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69" name="Straight Arrow Connector 68"/>
          <p:cNvCxnSpPr/>
          <p:nvPr/>
        </p:nvCxnSpPr>
        <p:spPr>
          <a:xfrm>
            <a:off x="1986008" y="1127727"/>
            <a:ext cx="1428416" cy="10096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1777653" y="781507"/>
            <a:ext cx="1761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/>
              <a:t>CGPM</a:t>
            </a:r>
            <a:endParaRPr 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136199" y="22121"/>
            <a:ext cx="69369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0070C0"/>
                </a:solidFill>
              </a:rPr>
              <a:t>Physical model of </a:t>
            </a:r>
            <a:r>
              <a:rPr lang="en-US" sz="2000" b="1" i="1" dirty="0">
                <a:solidFill>
                  <a:srgbClr val="0070C0"/>
                </a:solidFill>
              </a:rPr>
              <a:t>CGPM</a:t>
            </a:r>
            <a:r>
              <a:rPr lang="en-US" sz="2000" b="1" i="1" dirty="0" smtClean="0">
                <a:solidFill>
                  <a:srgbClr val="0070C0"/>
                </a:solidFill>
              </a:rPr>
              <a:t>: our implementation of CGPM in MFIX</a:t>
            </a:r>
            <a:endParaRPr lang="en-US" sz="2000" b="1" i="1" dirty="0">
              <a:solidFill>
                <a:srgbClr val="0070C0"/>
              </a:solidFill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174300" y="161925"/>
            <a:ext cx="6800242" cy="273006"/>
          </a:xfrm>
          <a:custGeom>
            <a:avLst/>
            <a:gdLst>
              <a:gd name="connsiteX0" fmla="*/ 0 w 3632886"/>
              <a:gd name="connsiteY0" fmla="*/ 259492 h 259492"/>
              <a:gd name="connsiteX1" fmla="*/ 3534032 w 3632886"/>
              <a:gd name="connsiteY1" fmla="*/ 259492 h 259492"/>
              <a:gd name="connsiteX2" fmla="*/ 3632886 w 3632886"/>
              <a:gd name="connsiteY2" fmla="*/ 0 h 259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32886" h="259492">
                <a:moveTo>
                  <a:pt x="0" y="259492"/>
                </a:moveTo>
                <a:lnTo>
                  <a:pt x="3534032" y="259492"/>
                </a:lnTo>
                <a:lnTo>
                  <a:pt x="3632886" y="0"/>
                </a:lnTo>
              </a:path>
            </a:pathLst>
          </a:custGeom>
          <a:noFill/>
          <a:ln w="2857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99479" y="1608599"/>
            <a:ext cx="12124146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4000"/>
              </a:lnSpc>
              <a:buFont typeface="Wingdings" panose="05000000000000000000" pitchFamily="2" charset="2"/>
              <a:buChar char="ü"/>
              <a:defRPr/>
            </a:pPr>
            <a:endParaRPr lang="en-US" altLang="zh-CN" sz="2000" dirty="0" smtClean="0">
              <a:ea typeface="黑体" pitchFamily="49" charset="-122"/>
            </a:endParaRPr>
          </a:p>
          <a:p>
            <a:pPr marL="342900" indent="-342900" algn="just">
              <a:lnSpc>
                <a:spcPct val="114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zh-CN" sz="2000" dirty="0" smtClean="0">
                <a:ea typeface="黑体" pitchFamily="49" charset="-122"/>
              </a:rPr>
              <a:t>The </a:t>
            </a:r>
            <a:r>
              <a:rPr lang="en-US" altLang="zh-CN" sz="2000" b="1" dirty="0" smtClean="0">
                <a:ea typeface="黑体" pitchFamily="49" charset="-122"/>
              </a:rPr>
              <a:t>drag</a:t>
            </a:r>
            <a:r>
              <a:rPr lang="en-US" altLang="zh-CN" sz="2000" dirty="0" smtClean="0">
                <a:ea typeface="黑体" pitchFamily="49" charset="-122"/>
              </a:rPr>
              <a:t> force is same for each real particle within </a:t>
            </a:r>
            <a:r>
              <a:rPr lang="en-US" altLang="zh-CN" sz="2000" dirty="0">
                <a:ea typeface="黑体" pitchFamily="49" charset="-122"/>
              </a:rPr>
              <a:t>a </a:t>
            </a:r>
            <a:r>
              <a:rPr lang="en-US" altLang="zh-CN" sz="2000" dirty="0" smtClean="0">
                <a:ea typeface="黑体" pitchFamily="49" charset="-122"/>
              </a:rPr>
              <a:t>CGP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6125604"/>
            <a:ext cx="121920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56032"/>
            <a:r>
              <a:rPr lang="en-US" sz="1100" dirty="0" smtClean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[1] </a:t>
            </a:r>
            <a:r>
              <a:rPr lang="en-US" sz="1100" dirty="0" err="1" smtClean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Benyahia</a:t>
            </a:r>
            <a:r>
              <a:rPr lang="en-US" sz="1100" dirty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, S., Galvin, J.E., </a:t>
            </a:r>
            <a:r>
              <a:rPr lang="en-US" sz="11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2010</a:t>
            </a:r>
            <a:r>
              <a:rPr lang="en-US" sz="1100" dirty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. Estimation of Numerical Errors Related to Some Basic Assumptions in Discrete Particle Methods. Industrial &amp; Engineering Chemistry Research 49, 10588-10605.</a:t>
            </a:r>
          </a:p>
          <a:p>
            <a:pPr lvl="0" indent="256032"/>
            <a:r>
              <a:rPr lang="en-US" sz="1100" dirty="0" smtClean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[2] Lu</a:t>
            </a:r>
            <a:r>
              <a:rPr lang="en-US" sz="1100" dirty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, L., </a:t>
            </a:r>
            <a:r>
              <a:rPr lang="en-US" sz="1100" dirty="0" err="1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Xu</a:t>
            </a:r>
            <a:r>
              <a:rPr lang="en-US" sz="1100" dirty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, J., </a:t>
            </a:r>
            <a:r>
              <a:rPr lang="en-US" sz="1100" dirty="0" err="1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Ge</a:t>
            </a:r>
            <a:r>
              <a:rPr lang="en-US" sz="1100" dirty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, W., </a:t>
            </a:r>
            <a:r>
              <a:rPr lang="en-US" sz="1100" dirty="0" err="1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Yue</a:t>
            </a:r>
            <a:r>
              <a:rPr lang="en-US" sz="1100" dirty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, Y., Liu, X., Li, J., </a:t>
            </a:r>
            <a:r>
              <a:rPr lang="en-US" sz="11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2014</a:t>
            </a:r>
            <a:r>
              <a:rPr lang="en-US" sz="1100" dirty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. EMMS-based discrete particle method (EMMS–DPM) for simulation of gas–solid flows. Chemical Engineering Science 120, 67-87. </a:t>
            </a:r>
            <a:endParaRPr lang="en-US" sz="1100" dirty="0">
              <a:solidFill>
                <a:prstClr val="black"/>
              </a:solidFill>
            </a:endParaRPr>
          </a:p>
          <a:p>
            <a:pPr lvl="0" indent="256032"/>
            <a:r>
              <a:rPr lang="en-US" sz="1100" dirty="0" smtClean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[3] G. G. JOSEPH, R. ZENIT, M. L. HUNT and A. M. ROSENWINKEL (2001). Particle–wall collisions in a viscous fluid. Journal of Fluid Mechanics, 433, </a:t>
            </a:r>
            <a:r>
              <a:rPr lang="en-US" sz="1100" dirty="0" err="1" smtClean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pp</a:t>
            </a:r>
            <a:r>
              <a:rPr lang="en-US" sz="1100" dirty="0" smtClean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329-346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36199" y="1853800"/>
            <a:ext cx="10054307" cy="645459"/>
          </a:xfrm>
          <a:prstGeom prst="roundRect">
            <a:avLst/>
          </a:prstGeom>
          <a:noFill/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393376" y="2001105"/>
            <a:ext cx="1963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Well accepted 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94" name="Rounded Rectangle 93"/>
          <p:cNvSpPr/>
          <p:nvPr/>
        </p:nvSpPr>
        <p:spPr>
          <a:xfrm>
            <a:off x="9771528" y="1845304"/>
            <a:ext cx="2420472" cy="645459"/>
          </a:xfrm>
          <a:prstGeom prst="roundRect">
            <a:avLst/>
          </a:prstGeom>
          <a:noFill/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ounded Rectangle 97"/>
          <p:cNvSpPr/>
          <p:nvPr/>
        </p:nvSpPr>
        <p:spPr>
          <a:xfrm>
            <a:off x="9771528" y="2933283"/>
            <a:ext cx="2382248" cy="645459"/>
          </a:xfrm>
          <a:prstGeom prst="roundRect">
            <a:avLst/>
          </a:prstGeom>
          <a:noFill/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Box 99"/>
          <p:cNvSpPr txBox="1"/>
          <p:nvPr/>
        </p:nvSpPr>
        <p:spPr>
          <a:xfrm>
            <a:off x="10399059" y="3089276"/>
            <a:ext cx="1963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Newly added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5" name="Rectangle 14"/>
          <p:cNvSpPr/>
          <p:nvPr/>
        </p:nvSpPr>
        <p:spPr>
          <a:xfrm>
            <a:off x="174300" y="2863046"/>
            <a:ext cx="9775393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4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000" dirty="0" smtClean="0">
                <a:ea typeface="黑体" pitchFamily="49" charset="-122"/>
              </a:rPr>
              <a:t>The </a:t>
            </a:r>
            <a:r>
              <a:rPr lang="en-US" altLang="zh-CN" sz="2000" b="1" dirty="0" smtClean="0">
                <a:ea typeface="黑体" pitchFamily="49" charset="-122"/>
              </a:rPr>
              <a:t>species concentration </a:t>
            </a:r>
            <a:r>
              <a:rPr lang="en-US" altLang="zh-CN" sz="2000" dirty="0" smtClean="0">
                <a:ea typeface="黑体" pitchFamily="49" charset="-122"/>
              </a:rPr>
              <a:t>is </a:t>
            </a:r>
            <a:r>
              <a:rPr lang="en-US" altLang="zh-CN" sz="2000" dirty="0">
                <a:ea typeface="黑体" pitchFamily="49" charset="-122"/>
              </a:rPr>
              <a:t>same for each real particle within a </a:t>
            </a:r>
            <a:r>
              <a:rPr lang="en-US" altLang="zh-CN" sz="2000" dirty="0" smtClean="0">
                <a:ea typeface="黑体" pitchFamily="49" charset="-122"/>
              </a:rPr>
              <a:t>CGP</a:t>
            </a:r>
          </a:p>
          <a:p>
            <a:pPr marL="342900" indent="-342900" algn="just">
              <a:lnSpc>
                <a:spcPct val="114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000" dirty="0" smtClean="0">
                <a:ea typeface="黑体" pitchFamily="49" charset="-122"/>
              </a:rPr>
              <a:t>The </a:t>
            </a:r>
            <a:r>
              <a:rPr lang="en-US" altLang="zh-CN" sz="2000" b="1" dirty="0" smtClean="0">
                <a:ea typeface="黑体" pitchFamily="49" charset="-122"/>
              </a:rPr>
              <a:t>chemical reaction </a:t>
            </a:r>
            <a:r>
              <a:rPr lang="en-US" altLang="zh-CN" sz="2000" dirty="0" smtClean="0">
                <a:ea typeface="黑体" pitchFamily="49" charset="-122"/>
              </a:rPr>
              <a:t>is </a:t>
            </a:r>
            <a:r>
              <a:rPr lang="en-US" altLang="zh-CN" sz="2000" dirty="0">
                <a:ea typeface="黑体" pitchFamily="49" charset="-122"/>
              </a:rPr>
              <a:t>same for each real particle within a </a:t>
            </a:r>
            <a:r>
              <a:rPr lang="en-US" altLang="zh-CN" sz="2000" dirty="0" smtClean="0">
                <a:ea typeface="黑体" pitchFamily="49" charset="-122"/>
              </a:rPr>
              <a:t>CGP</a:t>
            </a:r>
            <a:endParaRPr lang="en-US" altLang="zh-CN" sz="2000" dirty="0">
              <a:ea typeface="黑体" pitchFamily="49" charset="-122"/>
            </a:endParaRPr>
          </a:p>
        </p:txBody>
      </p:sp>
      <p:sp>
        <p:nvSpPr>
          <p:cNvPr id="106" name="Rounded Rectangle 98"/>
          <p:cNvSpPr/>
          <p:nvPr/>
        </p:nvSpPr>
        <p:spPr>
          <a:xfrm>
            <a:off x="136199" y="2930441"/>
            <a:ext cx="10089158" cy="645459"/>
          </a:xfrm>
          <a:prstGeom prst="roundRect">
            <a:avLst/>
          </a:prstGeom>
          <a:noFill/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ounded Rectangle 101"/>
          <p:cNvSpPr/>
          <p:nvPr/>
        </p:nvSpPr>
        <p:spPr>
          <a:xfrm>
            <a:off x="9825846" y="3902390"/>
            <a:ext cx="2382247" cy="1771931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Box 102"/>
          <p:cNvSpPr txBox="1"/>
          <p:nvPr/>
        </p:nvSpPr>
        <p:spPr>
          <a:xfrm>
            <a:off x="10461158" y="4061373"/>
            <a:ext cx="17469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Little physical basis, strong assumptions,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Need further investigation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3369" y="4026468"/>
            <a:ext cx="10280008" cy="1671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p"/>
              <a:defRPr/>
            </a:pPr>
            <a:r>
              <a:rPr lang="en-US" altLang="zh-CN" dirty="0">
                <a:ea typeface="黑体" pitchFamily="49" charset="-122"/>
              </a:rPr>
              <a:t>The </a:t>
            </a:r>
            <a:r>
              <a:rPr lang="en-US" altLang="zh-CN" b="1" dirty="0">
                <a:ea typeface="黑体" pitchFamily="49" charset="-122"/>
              </a:rPr>
              <a:t>collision</a:t>
            </a:r>
            <a:r>
              <a:rPr lang="en-US" altLang="zh-CN" dirty="0">
                <a:ea typeface="黑体" pitchFamily="49" charset="-122"/>
              </a:rPr>
              <a:t> force is calculated by DEM using a collision diameter of </a:t>
            </a:r>
            <a:r>
              <a:rPr lang="en-US" altLang="zh-CN" i="1" dirty="0">
                <a:ea typeface="黑体" pitchFamily="49" charset="-122"/>
              </a:rPr>
              <a:t>d</a:t>
            </a:r>
            <a:r>
              <a:rPr lang="en-US" altLang="zh-CN" baseline="-25000" dirty="0">
                <a:ea typeface="黑体" pitchFamily="49" charset="-122"/>
              </a:rPr>
              <a:t>CGP</a:t>
            </a:r>
            <a:r>
              <a:rPr lang="en-US" altLang="zh-CN" dirty="0">
                <a:ea typeface="黑体" pitchFamily="49" charset="-122"/>
              </a:rPr>
              <a:t> = </a:t>
            </a:r>
            <a:r>
              <a:rPr lang="en-US" altLang="zh-CN" i="1" dirty="0">
                <a:ea typeface="黑体" pitchFamily="49" charset="-122"/>
              </a:rPr>
              <a:t>d</a:t>
            </a:r>
            <a:r>
              <a:rPr lang="en-US" altLang="zh-CN" baseline="-25000" dirty="0">
                <a:ea typeface="黑体" pitchFamily="49" charset="-122"/>
              </a:rPr>
              <a:t>p</a:t>
            </a:r>
            <a:r>
              <a:rPr lang="en-US" altLang="zh-CN" i="1" dirty="0">
                <a:ea typeface="黑体" pitchFamily="49" charset="-122"/>
              </a:rPr>
              <a:t>W</a:t>
            </a:r>
            <a:r>
              <a:rPr lang="en-US" altLang="zh-CN" baseline="30000" dirty="0">
                <a:ea typeface="黑体" pitchFamily="49" charset="-122"/>
              </a:rPr>
              <a:t>1/3</a:t>
            </a:r>
          </a:p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p"/>
              <a:defRPr/>
            </a:pPr>
            <a:r>
              <a:rPr lang="en-US" altLang="zh-CN" dirty="0">
                <a:ea typeface="黑体" pitchFamily="49" charset="-122"/>
              </a:rPr>
              <a:t>The </a:t>
            </a:r>
            <a:r>
              <a:rPr lang="en-US" altLang="zh-CN" b="1" dirty="0">
                <a:ea typeface="黑体" pitchFamily="49" charset="-122"/>
              </a:rPr>
              <a:t>spring constant </a:t>
            </a:r>
            <a:r>
              <a:rPr lang="en-US" altLang="zh-CN" dirty="0">
                <a:ea typeface="黑体" pitchFamily="49" charset="-122"/>
              </a:rPr>
              <a:t>is same </a:t>
            </a:r>
            <a:r>
              <a:rPr lang="en-US" altLang="zh-CN" dirty="0" smtClean="0">
                <a:ea typeface="黑体" pitchFamily="49" charset="-122"/>
              </a:rPr>
              <a:t>to </a:t>
            </a:r>
            <a:r>
              <a:rPr lang="en-US" altLang="zh-CN" dirty="0">
                <a:ea typeface="黑体" pitchFamily="49" charset="-122"/>
              </a:rPr>
              <a:t>that used in traditional CFD-DEM simulation</a:t>
            </a:r>
          </a:p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p"/>
              <a:defRPr/>
            </a:pPr>
            <a:r>
              <a:rPr lang="en-US" altLang="zh-CN" dirty="0">
                <a:ea typeface="黑体" pitchFamily="49" charset="-122"/>
              </a:rPr>
              <a:t>The </a:t>
            </a:r>
            <a:r>
              <a:rPr lang="en-US" altLang="zh-CN" b="1" dirty="0">
                <a:ea typeface="黑体" pitchFamily="49" charset="-122"/>
              </a:rPr>
              <a:t>restitution coefficient </a:t>
            </a:r>
            <a:r>
              <a:rPr lang="en-US" altLang="zh-CN" dirty="0">
                <a:ea typeface="黑体" pitchFamily="49" charset="-122"/>
              </a:rPr>
              <a:t>is smaller to keep a same energy dissipation</a:t>
            </a:r>
            <a:r>
              <a:rPr lang="en-US" altLang="zh-CN" baseline="30000" dirty="0">
                <a:ea typeface="黑体" pitchFamily="49" charset="-122"/>
              </a:rPr>
              <a:t>[1,2] </a:t>
            </a:r>
            <a:r>
              <a:rPr lang="en-US" altLang="zh-CN" dirty="0">
                <a:ea typeface="黑体" pitchFamily="49" charset="-122"/>
              </a:rPr>
              <a:t>(in gas-solids flow) </a:t>
            </a:r>
            <a:endParaRPr lang="en-US" altLang="zh-CN" dirty="0" smtClean="0">
              <a:ea typeface="黑体" pitchFamily="49" charset="-122"/>
            </a:endParaRPr>
          </a:p>
          <a:p>
            <a:pPr algn="just">
              <a:lnSpc>
                <a:spcPct val="114000"/>
              </a:lnSpc>
              <a:defRPr/>
            </a:pPr>
            <a:r>
              <a:rPr lang="en-US" altLang="zh-CN" dirty="0">
                <a:ea typeface="黑体" pitchFamily="49" charset="-122"/>
              </a:rPr>
              <a:t> </a:t>
            </a:r>
            <a:r>
              <a:rPr lang="en-US" altLang="zh-CN" dirty="0" smtClean="0">
                <a:ea typeface="黑体" pitchFamily="49" charset="-122"/>
              </a:rPr>
              <a:t>     or </a:t>
            </a:r>
            <a:r>
              <a:rPr lang="en-US" altLang="zh-CN" dirty="0">
                <a:ea typeface="黑体" pitchFamily="49" charset="-122"/>
              </a:rPr>
              <a:t>taking into </a:t>
            </a:r>
            <a:r>
              <a:rPr lang="en-US" altLang="zh-CN" dirty="0"/>
              <a:t>the effect of hydrodynamic lubrication</a:t>
            </a:r>
            <a:r>
              <a:rPr lang="en-US" altLang="zh-CN" baseline="30000" dirty="0"/>
              <a:t>[3] </a:t>
            </a:r>
            <a:r>
              <a:rPr lang="en-US" altLang="zh-CN" dirty="0"/>
              <a:t>(in liquid-solids flow)</a:t>
            </a:r>
          </a:p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p"/>
              <a:defRPr/>
            </a:pPr>
            <a:r>
              <a:rPr lang="en-US" altLang="zh-CN" dirty="0">
                <a:ea typeface="黑体" pitchFamily="49" charset="-122"/>
              </a:rPr>
              <a:t>Other</a:t>
            </a:r>
            <a:r>
              <a:rPr lang="en-US" altLang="zh-CN" b="1" dirty="0">
                <a:ea typeface="黑体" pitchFamily="49" charset="-122"/>
              </a:rPr>
              <a:t> properties </a:t>
            </a:r>
            <a:r>
              <a:rPr lang="en-US" altLang="zh-CN" dirty="0">
                <a:ea typeface="黑体" pitchFamily="49" charset="-122"/>
              </a:rPr>
              <a:t>(like friction) are same to original particles</a:t>
            </a:r>
            <a:endParaRPr lang="zh-CN" altLang="en-US" dirty="0">
              <a:ea typeface="黑体" pitchFamily="49" charset="-122"/>
            </a:endParaRPr>
          </a:p>
        </p:txBody>
      </p:sp>
      <p:sp>
        <p:nvSpPr>
          <p:cNvPr id="107" name="Rounded Rectangle 100"/>
          <p:cNvSpPr/>
          <p:nvPr/>
        </p:nvSpPr>
        <p:spPr>
          <a:xfrm>
            <a:off x="128745" y="3925753"/>
            <a:ext cx="10127408" cy="1748568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TextBox 75"/>
          <p:cNvSpPr txBox="1"/>
          <p:nvPr/>
        </p:nvSpPr>
        <p:spPr>
          <a:xfrm>
            <a:off x="1734513" y="1172760"/>
            <a:ext cx="175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/>
              <a:t>/</a:t>
            </a:r>
            <a:r>
              <a:rPr lang="en-US" sz="1800" b="1" i="1" dirty="0" smtClean="0"/>
              <a:t>W</a:t>
            </a:r>
            <a:endParaRPr lang="en-US" sz="1800" i="1" dirty="0"/>
          </a:p>
        </p:txBody>
      </p:sp>
      <p:sp>
        <p:nvSpPr>
          <p:cNvPr id="121" name="Oval 119"/>
          <p:cNvSpPr/>
          <p:nvPr/>
        </p:nvSpPr>
        <p:spPr>
          <a:xfrm>
            <a:off x="901944" y="947535"/>
            <a:ext cx="530352" cy="530352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>
              <a:ln w="57150">
                <a:solidFill>
                  <a:srgbClr val="FF0000"/>
                </a:solidFill>
              </a:ln>
            </a:endParaRPr>
          </a:p>
        </p:txBody>
      </p:sp>
      <p:sp>
        <p:nvSpPr>
          <p:cNvPr id="122" name="Oval 119"/>
          <p:cNvSpPr/>
          <p:nvPr/>
        </p:nvSpPr>
        <p:spPr>
          <a:xfrm>
            <a:off x="1366181" y="936152"/>
            <a:ext cx="530352" cy="530352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>
              <a:ln w="57150">
                <a:solidFill>
                  <a:srgbClr val="FF0000"/>
                </a:solidFill>
              </a:ln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3250671" y="599613"/>
            <a:ext cx="1493640" cy="1123934"/>
            <a:chOff x="1859353" y="589076"/>
            <a:chExt cx="1493640" cy="1123934"/>
          </a:xfrm>
        </p:grpSpPr>
        <p:grpSp>
          <p:nvGrpSpPr>
            <p:cNvPr id="9" name="组合 8"/>
            <p:cNvGrpSpPr/>
            <p:nvPr/>
          </p:nvGrpSpPr>
          <p:grpSpPr>
            <a:xfrm>
              <a:off x="2074829" y="623795"/>
              <a:ext cx="1054474" cy="1089215"/>
              <a:chOff x="9775126" y="597554"/>
              <a:chExt cx="1054474" cy="1089215"/>
            </a:xfrm>
          </p:grpSpPr>
          <p:sp>
            <p:nvSpPr>
              <p:cNvPr id="99" name="Rectangle 118"/>
              <p:cNvSpPr/>
              <p:nvPr/>
            </p:nvSpPr>
            <p:spPr>
              <a:xfrm>
                <a:off x="9775126" y="597554"/>
                <a:ext cx="1054474" cy="1089215"/>
              </a:xfrm>
              <a:prstGeom prst="rect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01" name="Oval 119"/>
              <p:cNvSpPr/>
              <p:nvPr/>
            </p:nvSpPr>
            <p:spPr>
              <a:xfrm>
                <a:off x="10266081" y="931791"/>
                <a:ext cx="530352" cy="530352"/>
              </a:xfrm>
              <a:prstGeom prst="ellipse">
                <a:avLst/>
              </a:prstGeom>
              <a:noFill/>
              <a:ln>
                <a:prstDash val="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04" name="Oval 120"/>
              <p:cNvSpPr/>
              <p:nvPr/>
            </p:nvSpPr>
            <p:spPr>
              <a:xfrm>
                <a:off x="9821879" y="905555"/>
                <a:ext cx="530352" cy="530352"/>
              </a:xfrm>
              <a:prstGeom prst="ellipse">
                <a:avLst/>
              </a:prstGeom>
              <a:solidFill>
                <a:srgbClr val="00B0F0"/>
              </a:solidFill>
              <a:ln>
                <a:prstDash val="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10" name="Oval 123"/>
              <p:cNvSpPr/>
              <p:nvPr/>
            </p:nvSpPr>
            <p:spPr>
              <a:xfrm>
                <a:off x="9962778" y="1040616"/>
                <a:ext cx="268942" cy="268942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  <a:effectLst>
                <a:innerShdw blurRad="114300">
                  <a:prstClr val="black"/>
                </a:innerShdw>
              </a:effectLst>
              <a:scene3d>
                <a:camera prst="perspectiveFront"/>
                <a:lightRig rig="threePt" dir="t"/>
              </a:scene3d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11" name="Oval 124"/>
              <p:cNvSpPr/>
              <p:nvPr/>
            </p:nvSpPr>
            <p:spPr>
              <a:xfrm>
                <a:off x="10398884" y="1053234"/>
                <a:ext cx="268942" cy="26894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effectLst>
                <a:innerShdw blurRad="114300">
                  <a:prstClr val="black"/>
                </a:innerShdw>
              </a:effectLst>
              <a:scene3d>
                <a:camera prst="perspectiveFront"/>
                <a:lightRig rig="threePt" dir="t"/>
              </a:scene3d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sp>
          <p:nvSpPr>
            <p:cNvPr id="123" name="TextBox 92"/>
            <p:cNvSpPr txBox="1"/>
            <p:nvPr/>
          </p:nvSpPr>
          <p:spPr>
            <a:xfrm>
              <a:off x="1859353" y="589076"/>
              <a:ext cx="1493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Same F</a:t>
              </a:r>
              <a:r>
                <a:rPr lang="en-US" b="1" baseline="-25000" dirty="0" smtClean="0"/>
                <a:t>drag</a:t>
              </a:r>
              <a:endParaRPr lang="en-US" sz="1800" baseline="-25000" dirty="0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5023359" y="599803"/>
            <a:ext cx="1874613" cy="1140681"/>
            <a:chOff x="5164798" y="565507"/>
            <a:chExt cx="1874613" cy="1140681"/>
          </a:xfrm>
        </p:grpSpPr>
        <p:sp>
          <p:nvSpPr>
            <p:cNvPr id="112" name="TextBox 92"/>
            <p:cNvSpPr txBox="1"/>
            <p:nvPr/>
          </p:nvSpPr>
          <p:spPr>
            <a:xfrm>
              <a:off x="5613853" y="565507"/>
              <a:ext cx="14255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Same </a:t>
              </a:r>
              <a:r>
                <a:rPr lang="en-US" b="1" i="1" dirty="0" err="1" smtClean="0"/>
                <a:t>k</a:t>
              </a:r>
              <a:r>
                <a:rPr lang="en-US" b="1" baseline="-25000" dirty="0" err="1" smtClean="0"/>
                <a:t>chem</a:t>
              </a:r>
              <a:endParaRPr lang="en-US" sz="1800" baseline="-25000" dirty="0"/>
            </a:p>
          </p:txBody>
        </p:sp>
        <p:grpSp>
          <p:nvGrpSpPr>
            <p:cNvPr id="131" name="组合 130"/>
            <p:cNvGrpSpPr/>
            <p:nvPr/>
          </p:nvGrpSpPr>
          <p:grpSpPr>
            <a:xfrm>
              <a:off x="5797353" y="616973"/>
              <a:ext cx="1054474" cy="1089215"/>
              <a:chOff x="9775126" y="597554"/>
              <a:chExt cx="1054474" cy="1089215"/>
            </a:xfrm>
          </p:grpSpPr>
          <p:sp>
            <p:nvSpPr>
              <p:cNvPr id="132" name="Rectangle 118"/>
              <p:cNvSpPr/>
              <p:nvPr/>
            </p:nvSpPr>
            <p:spPr>
              <a:xfrm>
                <a:off x="9775126" y="597554"/>
                <a:ext cx="1054474" cy="1089215"/>
              </a:xfrm>
              <a:prstGeom prst="rect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33" name="Oval 119"/>
              <p:cNvSpPr/>
              <p:nvPr/>
            </p:nvSpPr>
            <p:spPr>
              <a:xfrm>
                <a:off x="10266081" y="931791"/>
                <a:ext cx="530352" cy="530352"/>
              </a:xfrm>
              <a:prstGeom prst="ellipse">
                <a:avLst/>
              </a:prstGeom>
              <a:noFill/>
              <a:ln>
                <a:prstDash val="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34" name="Oval 120"/>
              <p:cNvSpPr/>
              <p:nvPr/>
            </p:nvSpPr>
            <p:spPr>
              <a:xfrm>
                <a:off x="9821879" y="905555"/>
                <a:ext cx="530352" cy="530352"/>
              </a:xfrm>
              <a:prstGeom prst="ellipse">
                <a:avLst/>
              </a:prstGeom>
              <a:solidFill>
                <a:srgbClr val="00B0F0"/>
              </a:solidFill>
              <a:ln>
                <a:prstDash val="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35" name="Oval 123"/>
              <p:cNvSpPr/>
              <p:nvPr/>
            </p:nvSpPr>
            <p:spPr>
              <a:xfrm>
                <a:off x="9962778" y="1040616"/>
                <a:ext cx="268942" cy="268942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  <a:effectLst>
                <a:innerShdw blurRad="114300">
                  <a:prstClr val="black"/>
                </a:innerShdw>
              </a:effectLst>
              <a:scene3d>
                <a:camera prst="perspectiveFront"/>
                <a:lightRig rig="threePt" dir="t"/>
              </a:scene3d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36" name="Oval 124"/>
              <p:cNvSpPr/>
              <p:nvPr/>
            </p:nvSpPr>
            <p:spPr>
              <a:xfrm>
                <a:off x="10398884" y="1053234"/>
                <a:ext cx="268942" cy="26894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effectLst>
                <a:innerShdw blurRad="114300">
                  <a:prstClr val="black"/>
                </a:innerShdw>
              </a:effectLst>
              <a:scene3d>
                <a:camera prst="perspectiveFront"/>
                <a:lightRig rig="threePt" dir="t"/>
              </a:scene3d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sp>
          <p:nvSpPr>
            <p:cNvPr id="137" name="加号 136"/>
            <p:cNvSpPr/>
            <p:nvPr/>
          </p:nvSpPr>
          <p:spPr>
            <a:xfrm>
              <a:off x="5164798" y="984370"/>
              <a:ext cx="489505" cy="388056"/>
            </a:xfrm>
            <a:prstGeom prst="mathPlus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7131419" y="514970"/>
            <a:ext cx="2242237" cy="1225514"/>
            <a:chOff x="7131419" y="514970"/>
            <a:chExt cx="2242237" cy="1225514"/>
          </a:xfrm>
        </p:grpSpPr>
        <p:grpSp>
          <p:nvGrpSpPr>
            <p:cNvPr id="12" name="组合 11"/>
            <p:cNvGrpSpPr/>
            <p:nvPr/>
          </p:nvGrpSpPr>
          <p:grpSpPr>
            <a:xfrm>
              <a:off x="7880016" y="514970"/>
              <a:ext cx="1493640" cy="1225514"/>
              <a:chOff x="7883553" y="496311"/>
              <a:chExt cx="1493640" cy="1225514"/>
            </a:xfrm>
          </p:grpSpPr>
          <p:grpSp>
            <p:nvGrpSpPr>
              <p:cNvPr id="11" name="组合 10"/>
              <p:cNvGrpSpPr/>
              <p:nvPr/>
            </p:nvGrpSpPr>
            <p:grpSpPr>
              <a:xfrm>
                <a:off x="7955569" y="811513"/>
                <a:ext cx="1322778" cy="888823"/>
                <a:chOff x="7937739" y="663922"/>
                <a:chExt cx="1322778" cy="888823"/>
              </a:xfrm>
            </p:grpSpPr>
            <p:sp>
              <p:nvSpPr>
                <p:cNvPr id="79" name="Oval 78"/>
                <p:cNvSpPr/>
                <p:nvPr/>
              </p:nvSpPr>
              <p:spPr>
                <a:xfrm>
                  <a:off x="8134468" y="849808"/>
                  <a:ext cx="368988" cy="356111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effectLst>
                  <a:innerShdw blurRad="114300">
                    <a:prstClr val="black"/>
                  </a:innerShdw>
                </a:effectLst>
                <a:scene3d>
                  <a:camera prst="perspectiveFront"/>
                  <a:lightRig rig="threePt" dir="t"/>
                </a:scene3d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80" name="Oval 79"/>
                <p:cNvSpPr/>
                <p:nvPr/>
              </p:nvSpPr>
              <p:spPr>
                <a:xfrm>
                  <a:off x="7937739" y="663922"/>
                  <a:ext cx="727642" cy="702249"/>
                </a:xfrm>
                <a:prstGeom prst="ellipse">
                  <a:avLst/>
                </a:prstGeom>
                <a:noFill/>
                <a:ln>
                  <a:prstDash val="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grpSp>
              <p:nvGrpSpPr>
                <p:cNvPr id="81" name="Group 80"/>
                <p:cNvGrpSpPr/>
                <p:nvPr/>
              </p:nvGrpSpPr>
              <p:grpSpPr>
                <a:xfrm>
                  <a:off x="8532875" y="689463"/>
                  <a:ext cx="727642" cy="702249"/>
                  <a:chOff x="7882369" y="4218931"/>
                  <a:chExt cx="1783456" cy="1744304"/>
                </a:xfrm>
              </p:grpSpPr>
              <p:sp>
                <p:nvSpPr>
                  <p:cNvPr id="90" name="Oval 89"/>
                  <p:cNvSpPr/>
                  <p:nvPr/>
                </p:nvSpPr>
                <p:spPr>
                  <a:xfrm>
                    <a:off x="7882369" y="4218931"/>
                    <a:ext cx="1783456" cy="1744304"/>
                  </a:xfrm>
                  <a:prstGeom prst="ellipse">
                    <a:avLst/>
                  </a:prstGeom>
                  <a:noFill/>
                  <a:ln>
                    <a:prstDash val="dash"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800"/>
                  </a:p>
                </p:txBody>
              </p:sp>
              <p:sp>
                <p:nvSpPr>
                  <p:cNvPr id="91" name="Oval 90"/>
                  <p:cNvSpPr/>
                  <p:nvPr/>
                </p:nvSpPr>
                <p:spPr>
                  <a:xfrm>
                    <a:off x="8321902" y="4648814"/>
                    <a:ext cx="904392" cy="884538"/>
                  </a:xfrm>
                  <a:prstGeom prst="ellipse">
                    <a:avLst/>
                  </a:prstGeom>
                  <a:solidFill>
                    <a:schemeClr val="bg1">
                      <a:lumMod val="50000"/>
                    </a:schemeClr>
                  </a:solidFill>
                  <a:effectLst>
                    <a:innerShdw blurRad="114300">
                      <a:prstClr val="black"/>
                    </a:innerShdw>
                  </a:effectLst>
                  <a:scene3d>
                    <a:camera prst="perspectiveFront"/>
                    <a:lightRig rig="threePt" dir="t"/>
                  </a:scene3d>
                </p:spPr>
                <p:style>
                  <a:lnRef idx="0">
                    <a:schemeClr val="accent6"/>
                  </a:lnRef>
                  <a:fillRef idx="3">
                    <a:schemeClr val="accent6"/>
                  </a:fillRef>
                  <a:effectRef idx="3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800"/>
                  </a:p>
                </p:txBody>
              </p:sp>
            </p:grpSp>
            <p:cxnSp>
              <p:nvCxnSpPr>
                <p:cNvPr id="82" name="Straight Connector 81"/>
                <p:cNvCxnSpPr/>
                <p:nvPr/>
              </p:nvCxnSpPr>
              <p:spPr>
                <a:xfrm>
                  <a:off x="8532876" y="926115"/>
                  <a:ext cx="0" cy="54018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/>
                <p:nvPr/>
              </p:nvCxnSpPr>
              <p:spPr>
                <a:xfrm>
                  <a:off x="8674716" y="926115"/>
                  <a:ext cx="0" cy="54018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aphicFrame>
              <p:nvGraphicFramePr>
                <p:cNvPr id="84" name="Object 83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350865575"/>
                    </p:ext>
                  </p:extLst>
                </p:nvPr>
              </p:nvGraphicFramePr>
              <p:xfrm>
                <a:off x="8550362" y="1417252"/>
                <a:ext cx="106869" cy="13549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526" name="Equation" r:id="rId4" imgW="177480" imgH="228600" progId="Equation.DSMT4">
                        <p:embed/>
                      </p:oleObj>
                    </mc:Choice>
                    <mc:Fallback>
                      <p:oleObj name="Equation" r:id="rId4" imgW="177480" imgH="22860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5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8550362" y="1417252"/>
                              <a:ext cx="106869" cy="135493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cxnSp>
              <p:nvCxnSpPr>
                <p:cNvPr id="85" name="Straight Arrow Connector 84"/>
                <p:cNvCxnSpPr/>
                <p:nvPr/>
              </p:nvCxnSpPr>
              <p:spPr>
                <a:xfrm flipV="1">
                  <a:off x="8754856" y="715469"/>
                  <a:ext cx="257231" cy="654546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aphicFrame>
              <p:nvGraphicFramePr>
                <p:cNvPr id="86" name="Object 85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982693227"/>
                    </p:ext>
                  </p:extLst>
                </p:nvPr>
              </p:nvGraphicFramePr>
              <p:xfrm>
                <a:off x="8786505" y="706978"/>
                <a:ext cx="183297" cy="13549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527" name="Equation" r:id="rId6" imgW="304560" imgH="228600" progId="Equation.DSMT4">
                        <p:embed/>
                      </p:oleObj>
                    </mc:Choice>
                    <mc:Fallback>
                      <p:oleObj name="Equation" r:id="rId6" imgW="304560" imgH="22860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7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8786505" y="706978"/>
                              <a:ext cx="183297" cy="135493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cxnSp>
              <p:nvCxnSpPr>
                <p:cNvPr id="87" name="Straight Arrow Connector 86"/>
                <p:cNvCxnSpPr/>
                <p:nvPr/>
              </p:nvCxnSpPr>
              <p:spPr>
                <a:xfrm flipV="1">
                  <a:off x="8257646" y="862531"/>
                  <a:ext cx="125288" cy="328188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aphicFrame>
              <p:nvGraphicFramePr>
                <p:cNvPr id="88" name="Object 87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167434040"/>
                    </p:ext>
                  </p:extLst>
                </p:nvPr>
              </p:nvGraphicFramePr>
              <p:xfrm>
                <a:off x="8181559" y="899992"/>
                <a:ext cx="114642" cy="14316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528" name="Equation" r:id="rId8" imgW="190440" imgH="241200" progId="Equation.DSMT4">
                        <p:embed/>
                      </p:oleObj>
                    </mc:Choice>
                    <mc:Fallback>
                      <p:oleObj name="Equation" r:id="rId8" imgW="190440" imgH="24120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9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8181559" y="899992"/>
                              <a:ext cx="114642" cy="143163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93" name="TextBox 92"/>
              <p:cNvSpPr txBox="1"/>
              <p:nvPr/>
            </p:nvSpPr>
            <p:spPr>
              <a:xfrm>
                <a:off x="7883553" y="496311"/>
                <a:ext cx="14936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/>
                  <a:t>DEM</a:t>
                </a:r>
                <a:endParaRPr lang="en-US" sz="1800" dirty="0"/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7883923" y="547461"/>
                <a:ext cx="1492900" cy="1174364"/>
              </a:xfrm>
              <a:prstGeom prst="rect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sp>
          <p:nvSpPr>
            <p:cNvPr id="138" name="加号 137"/>
            <p:cNvSpPr/>
            <p:nvPr/>
          </p:nvSpPr>
          <p:spPr>
            <a:xfrm>
              <a:off x="7131419" y="996122"/>
              <a:ext cx="489505" cy="388056"/>
            </a:xfrm>
            <a:prstGeom prst="mathPlus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0712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6" grpId="0" animBg="1"/>
      <p:bldP spid="7" grpId="0"/>
      <p:bldP spid="94" grpId="0" animBg="1"/>
      <p:bldP spid="98" grpId="0" animBg="1"/>
      <p:bldP spid="100" grpId="0"/>
      <p:bldP spid="105" grpId="0"/>
      <p:bldP spid="106" grpId="0" animBg="1"/>
      <p:bldP spid="102" grpId="0" animBg="1"/>
      <p:bldP spid="103" grpId="0"/>
      <p:bldP spid="4" grpId="0"/>
      <p:bldP spid="10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表格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3644382"/>
              </p:ext>
            </p:extLst>
          </p:nvPr>
        </p:nvGraphicFramePr>
        <p:xfrm>
          <a:off x="340902" y="1109454"/>
          <a:ext cx="5982260" cy="4199266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462019"/>
                <a:gridCol w="4520241"/>
              </a:tblGrid>
              <a:tr h="84191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0" dirty="0" smtClean="0"/>
                        <a:t>Fluid phase continuity:</a:t>
                      </a:r>
                      <a:endParaRPr lang="zh-CN" alt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191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0" dirty="0" smtClean="0"/>
                        <a:t>Fluid phase momentum:</a:t>
                      </a:r>
                      <a:endParaRPr lang="zh-CN" alt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191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0" dirty="0" smtClean="0"/>
                        <a:t>Interphase momentum transport:</a:t>
                      </a:r>
                      <a:endParaRPr lang="zh-CN" alt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191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0" dirty="0" smtClean="0"/>
                        <a:t>Species transport:</a:t>
                      </a:r>
                      <a:endParaRPr lang="zh-CN" alt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9124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/>
                        <a:t>Constitute equations:</a:t>
                      </a:r>
                      <a:endParaRPr lang="zh-CN" alt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36197" y="22121"/>
            <a:ext cx="9913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0070C0"/>
                </a:solidFill>
              </a:rPr>
              <a:t>Physical model of CGPM: Governing equations, implemented in MFIX, with hybrid parallel</a:t>
            </a:r>
            <a:endParaRPr lang="en-US" sz="2000" b="1" i="1" dirty="0">
              <a:solidFill>
                <a:srgbClr val="0070C0"/>
              </a:solidFill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174297" y="161925"/>
            <a:ext cx="9671357" cy="273006"/>
          </a:xfrm>
          <a:custGeom>
            <a:avLst/>
            <a:gdLst>
              <a:gd name="connsiteX0" fmla="*/ 0 w 3632886"/>
              <a:gd name="connsiteY0" fmla="*/ 259492 h 259492"/>
              <a:gd name="connsiteX1" fmla="*/ 3534032 w 3632886"/>
              <a:gd name="connsiteY1" fmla="*/ 259492 h 259492"/>
              <a:gd name="connsiteX2" fmla="*/ 3632886 w 3632886"/>
              <a:gd name="connsiteY2" fmla="*/ 0 h 259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32886" h="259492">
                <a:moveTo>
                  <a:pt x="0" y="259492"/>
                </a:moveTo>
                <a:lnTo>
                  <a:pt x="3534032" y="259492"/>
                </a:lnTo>
                <a:lnTo>
                  <a:pt x="3632886" y="0"/>
                </a:lnTo>
              </a:path>
            </a:pathLst>
          </a:custGeom>
          <a:noFill/>
          <a:ln w="2857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对象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4687014"/>
              </p:ext>
            </p:extLst>
          </p:nvPr>
        </p:nvGraphicFramePr>
        <p:xfrm>
          <a:off x="1920571" y="1113376"/>
          <a:ext cx="3536160" cy="8572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5" name="Equation" r:id="rId4" imgW="1892300" imgH="457200" progId="Equation.DSMT4">
                  <p:embed/>
                </p:oleObj>
              </mc:Choice>
              <mc:Fallback>
                <p:oleObj name="Equation" r:id="rId4" imgW="1892300" imgH="4572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0571" y="1113376"/>
                        <a:ext cx="3536160" cy="8572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对象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3460525"/>
              </p:ext>
            </p:extLst>
          </p:nvPr>
        </p:nvGraphicFramePr>
        <p:xfrm>
          <a:off x="1920571" y="2053519"/>
          <a:ext cx="3565148" cy="767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6" name="Equation" r:id="rId6" imgW="1866090" imgH="393529" progId="Equation.DSMT4">
                  <p:embed/>
                </p:oleObj>
              </mc:Choice>
              <mc:Fallback>
                <p:oleObj name="Equation" r:id="rId6" imgW="1866090" imgH="393529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0571" y="2053519"/>
                        <a:ext cx="3565148" cy="7678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826614" y="847928"/>
            <a:ext cx="3124573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5600" algn="ctr"/>
                <a:tab pos="52705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5600" algn="ctr"/>
                <a:tab pos="52705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5600" algn="ctr"/>
                <a:tab pos="52705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5600" algn="ctr"/>
                <a:tab pos="52705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5600" algn="ctr"/>
                <a:tab pos="52705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5600" algn="ctr"/>
                <a:tab pos="52705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5600" algn="ctr"/>
                <a:tab pos="52705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5600" algn="ctr"/>
                <a:tab pos="52705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5600" algn="ctr"/>
                <a:tab pos="52705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794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95600" algn="ctr"/>
                <a:tab pos="5270500" algn="r"/>
              </a:tabLst>
            </a:pPr>
            <a:r>
              <a:rPr kumimoji="0" lang="en-U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                                     	 </a:t>
            </a:r>
          </a:p>
          <a:p>
            <a:pPr marL="0" marR="0" lvl="0" indent="2794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95600" algn="ctr"/>
                <a:tab pos="5270500" algn="r"/>
              </a:tabLst>
            </a:pPr>
            <a:endParaRPr kumimoji="0" lang="en-US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5" name="对象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9941995"/>
              </p:ext>
            </p:extLst>
          </p:nvPr>
        </p:nvGraphicFramePr>
        <p:xfrm>
          <a:off x="1920571" y="3802768"/>
          <a:ext cx="4177908" cy="5988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7" name="Equation" r:id="rId8" imgW="2819400" imgH="393700" progId="Equation.DSMT4">
                  <p:embed/>
                </p:oleObj>
              </mc:Choice>
              <mc:Fallback>
                <p:oleObj name="Equation" r:id="rId8" imgW="2819400" imgH="39370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0571" y="3802768"/>
                        <a:ext cx="4177908" cy="59888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对象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1664132"/>
              </p:ext>
            </p:extLst>
          </p:nvPr>
        </p:nvGraphicFramePr>
        <p:xfrm>
          <a:off x="1920571" y="2870028"/>
          <a:ext cx="4351716" cy="72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8" name="Equation" r:id="rId10" imgW="2730500" imgH="469900" progId="Equation.DSMT4">
                  <p:embed/>
                </p:oleObj>
              </mc:Choice>
              <mc:Fallback>
                <p:oleObj name="Equation" r:id="rId10" imgW="2730500" imgH="46990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0571" y="2870028"/>
                        <a:ext cx="4351716" cy="7278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对象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6743360"/>
              </p:ext>
            </p:extLst>
          </p:nvPr>
        </p:nvGraphicFramePr>
        <p:xfrm>
          <a:off x="1920571" y="4592894"/>
          <a:ext cx="2360315" cy="6124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9" name="Equation" r:id="rId12" imgW="1752600" imgH="457200" progId="Equation.DSMT4">
                  <p:embed/>
                </p:oleObj>
              </mc:Choice>
              <mc:Fallback>
                <p:oleObj name="Equation" r:id="rId12" imgW="1752600" imgH="457200" progId="Equation.DSMT4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0571" y="4592894"/>
                        <a:ext cx="2360315" cy="6124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对象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8280275"/>
              </p:ext>
            </p:extLst>
          </p:nvPr>
        </p:nvGraphicFramePr>
        <p:xfrm>
          <a:off x="4395458" y="4563446"/>
          <a:ext cx="1850268" cy="668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0" name="Equation" r:id="rId14" imgW="1384300" imgH="495300" progId="Equation.DSMT4">
                  <p:embed/>
                </p:oleObj>
              </mc:Choice>
              <mc:Fallback>
                <p:oleObj name="Equation" r:id="rId14" imgW="1384300" imgH="495300" progId="Equation.DSMT4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5458" y="4563446"/>
                        <a:ext cx="1850268" cy="6681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Rectangle 3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53" name="文本框 52"/>
          <p:cNvSpPr txBox="1"/>
          <p:nvPr/>
        </p:nvSpPr>
        <p:spPr>
          <a:xfrm>
            <a:off x="310211" y="733067"/>
            <a:ext cx="6012611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Fluid phase equations</a:t>
            </a:r>
            <a:endParaRPr lang="zh-CN" altLang="en-US" dirty="0"/>
          </a:p>
        </p:txBody>
      </p:sp>
      <p:sp>
        <p:nvSpPr>
          <p:cNvPr id="55" name="椭圆 54"/>
          <p:cNvSpPr/>
          <p:nvPr/>
        </p:nvSpPr>
        <p:spPr>
          <a:xfrm>
            <a:off x="3794504" y="3086084"/>
            <a:ext cx="346175" cy="34722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椭圆 55"/>
          <p:cNvSpPr/>
          <p:nvPr/>
        </p:nvSpPr>
        <p:spPr>
          <a:xfrm>
            <a:off x="2956869" y="4721283"/>
            <a:ext cx="346175" cy="34722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43" name="对象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4570267"/>
              </p:ext>
            </p:extLst>
          </p:nvPr>
        </p:nvGraphicFramePr>
        <p:xfrm>
          <a:off x="7474570" y="1236556"/>
          <a:ext cx="3119027" cy="7499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1" name="Equation" r:id="rId16" imgW="1739900" imgH="419100" progId="Equation.DSMT4">
                  <p:embed/>
                </p:oleObj>
              </mc:Choice>
              <mc:Fallback>
                <p:oleObj name="Equation" r:id="rId16" imgW="1739900" imgH="419100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4570" y="1236556"/>
                        <a:ext cx="3119027" cy="74993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对象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9301354"/>
              </p:ext>
            </p:extLst>
          </p:nvPr>
        </p:nvGraphicFramePr>
        <p:xfrm>
          <a:off x="7474570" y="2082094"/>
          <a:ext cx="1127125" cy="455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2" name="Equation" r:id="rId18" imgW="583920" imgH="241200" progId="Equation.DSMT4">
                  <p:embed/>
                </p:oleObj>
              </mc:Choice>
              <mc:Fallback>
                <p:oleObj name="Equation" r:id="rId18" imgW="58392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4570" y="2082094"/>
                        <a:ext cx="1127125" cy="4556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对象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4155207"/>
              </p:ext>
            </p:extLst>
          </p:nvPr>
        </p:nvGraphicFramePr>
        <p:xfrm>
          <a:off x="8942540" y="1943289"/>
          <a:ext cx="1582737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3" name="Equation" r:id="rId20" imgW="1002960" imgH="393480" progId="Equation.DSMT4">
                  <p:embed/>
                </p:oleObj>
              </mc:Choice>
              <mc:Fallback>
                <p:oleObj name="Equation" r:id="rId20" imgW="10029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42540" y="1943289"/>
                        <a:ext cx="1582737" cy="6191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对象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4934528"/>
              </p:ext>
            </p:extLst>
          </p:nvPr>
        </p:nvGraphicFramePr>
        <p:xfrm>
          <a:off x="7481194" y="2579259"/>
          <a:ext cx="2105025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4" name="Equation" r:id="rId22" imgW="1625400" imgH="431640" progId="Equation.DSMT4">
                  <p:embed/>
                </p:oleObj>
              </mc:Choice>
              <mc:Fallback>
                <p:oleObj name="Equation" r:id="rId22" imgW="162540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1194" y="2579259"/>
                        <a:ext cx="2105025" cy="5730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对象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9654245"/>
              </p:ext>
            </p:extLst>
          </p:nvPr>
        </p:nvGraphicFramePr>
        <p:xfrm>
          <a:off x="7461900" y="3032884"/>
          <a:ext cx="2732957" cy="782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5" name="Equation" r:id="rId24" imgW="1435100" imgH="444500" progId="Equation.DSMT4">
                  <p:embed/>
                </p:oleObj>
              </mc:Choice>
              <mc:Fallback>
                <p:oleObj name="Equation" r:id="rId24" imgW="1435100" imgH="444500" progId="Equation.DSMT4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1900" y="3032884"/>
                        <a:ext cx="2732957" cy="7825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对象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298612"/>
              </p:ext>
            </p:extLst>
          </p:nvPr>
        </p:nvGraphicFramePr>
        <p:xfrm>
          <a:off x="7494312" y="3789874"/>
          <a:ext cx="2575165" cy="767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6" name="Equation" r:id="rId26" imgW="1524000" imgH="444500" progId="Equation.DSMT4">
                  <p:embed/>
                </p:oleObj>
              </mc:Choice>
              <mc:Fallback>
                <p:oleObj name="Equation" r:id="rId26" imgW="1524000" imgH="444500" progId="Equation.DSMT4">
                  <p:embed/>
                  <p:pic>
                    <p:nvPicPr>
                      <p:cNvPr id="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4312" y="3789874"/>
                        <a:ext cx="2575165" cy="7677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圆角矩形 51"/>
          <p:cNvSpPr/>
          <p:nvPr/>
        </p:nvSpPr>
        <p:spPr>
          <a:xfrm>
            <a:off x="7159925" y="1104177"/>
            <a:ext cx="4386616" cy="4373806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文本框 53"/>
          <p:cNvSpPr txBox="1"/>
          <p:nvPr/>
        </p:nvSpPr>
        <p:spPr>
          <a:xfrm>
            <a:off x="7925561" y="696032"/>
            <a:ext cx="2855344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Solid phase equations</a:t>
            </a:r>
            <a:endParaRPr lang="zh-CN" altLang="en-US" dirty="0"/>
          </a:p>
        </p:txBody>
      </p:sp>
      <p:sp>
        <p:nvSpPr>
          <p:cNvPr id="57" name="椭圆 56"/>
          <p:cNvSpPr/>
          <p:nvPr/>
        </p:nvSpPr>
        <p:spPr>
          <a:xfrm>
            <a:off x="9814036" y="3232661"/>
            <a:ext cx="346175" cy="34722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/>
          <p:cNvSpPr/>
          <p:nvPr/>
        </p:nvSpPr>
        <p:spPr>
          <a:xfrm>
            <a:off x="9552130" y="3964896"/>
            <a:ext cx="372935" cy="36385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文本框 65"/>
          <p:cNvSpPr txBox="1"/>
          <p:nvPr/>
        </p:nvSpPr>
        <p:spPr>
          <a:xfrm>
            <a:off x="5515671" y="5900405"/>
            <a:ext cx="6625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altLang="zh-CN" i="1" dirty="0" smtClean="0"/>
              <a:t>Compromise between accuracy and speed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altLang="zh-CN" i="1" dirty="0" smtClean="0"/>
              <a:t>Different system has different maximum W 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altLang="zh-CN" i="1" dirty="0" smtClean="0"/>
              <a:t>With more accurate interpolation method, Larger W can be used</a:t>
            </a:r>
            <a:endParaRPr lang="zh-CN" altLang="en-US" i="1" dirty="0"/>
          </a:p>
        </p:txBody>
      </p:sp>
      <p:sp>
        <p:nvSpPr>
          <p:cNvPr id="3" name="Rectangle 352"/>
          <p:cNvSpPr>
            <a:spLocks noChangeArrowheads="1"/>
          </p:cNvSpPr>
          <p:nvPr/>
        </p:nvSpPr>
        <p:spPr bwMode="auto">
          <a:xfrm>
            <a:off x="7046259" y="53112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2954443"/>
              </p:ext>
            </p:extLst>
          </p:nvPr>
        </p:nvGraphicFramePr>
        <p:xfrm>
          <a:off x="7307172" y="4688619"/>
          <a:ext cx="4171950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7" name="Equation" r:id="rId28" imgW="2882900" imgH="457200" progId="Equation.DSMT4">
                  <p:embed/>
                </p:oleObj>
              </mc:Choice>
              <mc:Fallback>
                <p:oleObj name="Equation" r:id="rId28" imgW="2882900" imgH="457200" progId="Equation.DSMT4">
                  <p:embed/>
                  <p:pic>
                    <p:nvPicPr>
                      <p:cNvPr id="0" name="Object 3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7172" y="4688619"/>
                        <a:ext cx="4171950" cy="676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椭圆 57"/>
          <p:cNvSpPr/>
          <p:nvPr/>
        </p:nvSpPr>
        <p:spPr>
          <a:xfrm>
            <a:off x="11106187" y="4818021"/>
            <a:ext cx="372935" cy="36385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Group 5"/>
          <p:cNvGrpSpPr/>
          <p:nvPr/>
        </p:nvGrpSpPr>
        <p:grpSpPr>
          <a:xfrm>
            <a:off x="310211" y="5477983"/>
            <a:ext cx="6012611" cy="1445666"/>
            <a:chOff x="310211" y="5477983"/>
            <a:chExt cx="6012611" cy="1445666"/>
          </a:xfrm>
        </p:grpSpPr>
        <p:grpSp>
          <p:nvGrpSpPr>
            <p:cNvPr id="5" name="Group 4"/>
            <p:cNvGrpSpPr/>
            <p:nvPr/>
          </p:nvGrpSpPr>
          <p:grpSpPr>
            <a:xfrm>
              <a:off x="310211" y="5477983"/>
              <a:ext cx="6012611" cy="1445666"/>
              <a:chOff x="310211" y="5477983"/>
              <a:chExt cx="6012611" cy="1445666"/>
            </a:xfrm>
          </p:grpSpPr>
          <p:sp>
            <p:nvSpPr>
              <p:cNvPr id="59" name="文本框 58"/>
              <p:cNvSpPr txBox="1"/>
              <p:nvPr/>
            </p:nvSpPr>
            <p:spPr>
              <a:xfrm>
                <a:off x="310211" y="5477983"/>
                <a:ext cx="60126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 smtClean="0"/>
                  <a:t>The only parameter in this model is: statistic weight </a:t>
                </a:r>
                <a:r>
                  <a:rPr lang="en-US" altLang="zh-CN" i="1" dirty="0"/>
                  <a:t>W</a:t>
                </a:r>
                <a:endParaRPr lang="zh-CN" altLang="en-US" i="1" dirty="0"/>
              </a:p>
            </p:txBody>
          </p:sp>
          <p:grpSp>
            <p:nvGrpSpPr>
              <p:cNvPr id="4" name="Group 3"/>
              <p:cNvGrpSpPr/>
              <p:nvPr/>
            </p:nvGrpSpPr>
            <p:grpSpPr>
              <a:xfrm>
                <a:off x="637942" y="5916733"/>
                <a:ext cx="4297965" cy="1006916"/>
                <a:chOff x="637942" y="5916733"/>
                <a:chExt cx="4297965" cy="1006916"/>
              </a:xfrm>
            </p:grpSpPr>
            <p:cxnSp>
              <p:nvCxnSpPr>
                <p:cNvPr id="61" name="直接箭头连接符 60"/>
                <p:cNvCxnSpPr/>
                <p:nvPr/>
              </p:nvCxnSpPr>
              <p:spPr>
                <a:xfrm>
                  <a:off x="826614" y="6321302"/>
                  <a:ext cx="4109293" cy="0"/>
                </a:xfrm>
                <a:prstGeom prst="straightConnector1">
                  <a:avLst/>
                </a:prstGeom>
                <a:ln w="762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2" name="矩形 61"/>
                <p:cNvSpPr/>
                <p:nvPr/>
              </p:nvSpPr>
              <p:spPr>
                <a:xfrm>
                  <a:off x="3100728" y="5916733"/>
                  <a:ext cx="38985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i="1" dirty="0">
                      <a:solidFill>
                        <a:srgbClr val="FF0000"/>
                      </a:solidFill>
                    </a:rPr>
                    <a:t>W</a:t>
                  </a:r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63" name="矩形 62"/>
                <p:cNvSpPr/>
                <p:nvPr/>
              </p:nvSpPr>
              <p:spPr>
                <a:xfrm>
                  <a:off x="826614" y="6321302"/>
                  <a:ext cx="2764692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i="1" dirty="0" smtClean="0"/>
                    <a:t>1	100	200 ……</a:t>
                  </a:r>
                  <a:endParaRPr lang="zh-CN" altLang="en-US" dirty="0"/>
                </a:p>
              </p:txBody>
            </p:sp>
            <p:sp>
              <p:nvSpPr>
                <p:cNvPr id="64" name="矩形 63"/>
                <p:cNvSpPr/>
                <p:nvPr/>
              </p:nvSpPr>
              <p:spPr>
                <a:xfrm>
                  <a:off x="637942" y="6554317"/>
                  <a:ext cx="63671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i="1" dirty="0" smtClean="0"/>
                    <a:t>DEM</a:t>
                  </a:r>
                  <a:endParaRPr lang="zh-CN" altLang="en-US" dirty="0"/>
                </a:p>
              </p:txBody>
            </p:sp>
            <p:sp>
              <p:nvSpPr>
                <p:cNvPr id="65" name="矩形 64"/>
                <p:cNvSpPr/>
                <p:nvPr/>
              </p:nvSpPr>
              <p:spPr>
                <a:xfrm>
                  <a:off x="3648470" y="6389373"/>
                  <a:ext cx="29206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i="1" dirty="0"/>
                    <a:t>?</a:t>
                  </a:r>
                  <a:endParaRPr lang="zh-CN" altLang="en-US" dirty="0"/>
                </a:p>
              </p:txBody>
            </p:sp>
          </p:grpSp>
        </p:grpSp>
        <p:sp>
          <p:nvSpPr>
            <p:cNvPr id="40" name="矩形 61"/>
            <p:cNvSpPr/>
            <p:nvPr/>
          </p:nvSpPr>
          <p:spPr>
            <a:xfrm>
              <a:off x="4200533" y="5916733"/>
              <a:ext cx="7473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i="1" dirty="0" smtClean="0">
                  <a:solidFill>
                    <a:srgbClr val="FF0000"/>
                  </a:solidFill>
                </a:rPr>
                <a:t>Speed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41" name="矩形 61"/>
            <p:cNvSpPr/>
            <p:nvPr/>
          </p:nvSpPr>
          <p:spPr>
            <a:xfrm>
              <a:off x="826344" y="5934352"/>
              <a:ext cx="10225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i="1" dirty="0" smtClean="0">
                  <a:solidFill>
                    <a:srgbClr val="FF0000"/>
                  </a:solidFill>
                </a:rPr>
                <a:t>Accuracy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539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66" grpId="0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Box 18"/>
          <p:cNvSpPr txBox="1">
            <a:spLocks noChangeArrowheads="1"/>
          </p:cNvSpPr>
          <p:nvPr/>
        </p:nvSpPr>
        <p:spPr bwMode="auto">
          <a:xfrm>
            <a:off x="110542" y="-6898"/>
            <a:ext cx="70661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 dirty="0" smtClean="0">
                <a:ln w="9525">
                  <a:solidFill>
                    <a:srgbClr val="003C69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700000" algn="tl" rotWithShape="0">
                    <a:srgbClr val="003C69">
                      <a:lumMod val="50000"/>
                    </a:srgbClr>
                  </a:outerShdw>
                </a:effectLst>
                <a:latin typeface="Arial"/>
              </a:rPr>
              <a:t>Outlines</a:t>
            </a:r>
            <a:endParaRPr lang="en-US" altLang="en-US" sz="2400" b="1" i="1" dirty="0">
              <a:ln w="9525">
                <a:solidFill>
                  <a:srgbClr val="003C69"/>
                </a:solidFill>
                <a:prstDash val="solid"/>
              </a:ln>
              <a:solidFill>
                <a:srgbClr val="FFFFFF"/>
              </a:solidFill>
              <a:effectLst>
                <a:outerShdw blurRad="12700" dist="38100" dir="2700000" algn="tl" rotWithShape="0">
                  <a:srgbClr val="003C69">
                    <a:lumMod val="50000"/>
                  </a:srgbClr>
                </a:outerShdw>
              </a:effectLst>
              <a:latin typeface="Arial"/>
            </a:endParaRPr>
          </a:p>
        </p:txBody>
      </p:sp>
      <p:sp>
        <p:nvSpPr>
          <p:cNvPr id="94" name="Freeform 93"/>
          <p:cNvSpPr/>
          <p:nvPr/>
        </p:nvSpPr>
        <p:spPr>
          <a:xfrm>
            <a:off x="110542" y="46244"/>
            <a:ext cx="1389784" cy="364311"/>
          </a:xfrm>
          <a:custGeom>
            <a:avLst/>
            <a:gdLst>
              <a:gd name="connsiteX0" fmla="*/ 0 w 7327900"/>
              <a:gd name="connsiteY0" fmla="*/ 381000 h 381000"/>
              <a:gd name="connsiteX1" fmla="*/ 7200900 w 7327900"/>
              <a:gd name="connsiteY1" fmla="*/ 381000 h 381000"/>
              <a:gd name="connsiteX2" fmla="*/ 7327900 w 7327900"/>
              <a:gd name="connsiteY2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27900" h="381000">
                <a:moveTo>
                  <a:pt x="0" y="381000"/>
                </a:moveTo>
                <a:lnTo>
                  <a:pt x="7200900" y="381000"/>
                </a:lnTo>
                <a:lnTo>
                  <a:pt x="7327900" y="0"/>
                </a:lnTo>
              </a:path>
            </a:pathLst>
          </a:custGeom>
          <a:noFill/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横卷形 2"/>
          <p:cNvSpPr/>
          <p:nvPr/>
        </p:nvSpPr>
        <p:spPr>
          <a:xfrm>
            <a:off x="1725284" y="710181"/>
            <a:ext cx="7936302" cy="1095555"/>
          </a:xfrm>
          <a:prstGeom prst="horizontalScroll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 smtClean="0">
                <a:solidFill>
                  <a:schemeClr val="bg1">
                    <a:lumMod val="50000"/>
                  </a:schemeClr>
                </a:solidFill>
              </a:rPr>
              <a:t>1. Physical </a:t>
            </a: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</a:rPr>
              <a:t>model of coarse grained particle method (CGPM)</a:t>
            </a:r>
          </a:p>
        </p:txBody>
      </p:sp>
      <p:sp>
        <p:nvSpPr>
          <p:cNvPr id="82" name="横卷形 81"/>
          <p:cNvSpPr/>
          <p:nvPr/>
        </p:nvSpPr>
        <p:spPr>
          <a:xfrm>
            <a:off x="1725284" y="1805736"/>
            <a:ext cx="7936302" cy="1095555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2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. </a:t>
            </a:r>
            <a:r>
              <a:rPr lang="en-US" altLang="zh-CN" sz="2000" b="1" dirty="0">
                <a:solidFill>
                  <a:srgbClr val="FF0000"/>
                </a:solidFill>
              </a:rPr>
              <a:t>Computation speed of CGPM Vs. MP-PIC</a:t>
            </a:r>
          </a:p>
        </p:txBody>
      </p:sp>
      <p:sp>
        <p:nvSpPr>
          <p:cNvPr id="83" name="横卷形 82"/>
          <p:cNvSpPr/>
          <p:nvPr/>
        </p:nvSpPr>
        <p:spPr>
          <a:xfrm>
            <a:off x="1725284" y="2842107"/>
            <a:ext cx="7936302" cy="1095555"/>
          </a:xfrm>
          <a:prstGeom prst="horizontalScroll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en-US" altLang="zh-CN" sz="2000" b="1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</a:rPr>
              <a:t>Simulation of a bubbling fluidized </a:t>
            </a:r>
            <a:r>
              <a:rPr lang="en-US" altLang="zh-CN" sz="2000" b="1" dirty="0" smtClean="0">
                <a:solidFill>
                  <a:schemeClr val="bg1">
                    <a:lumMod val="50000"/>
                  </a:schemeClr>
                </a:solidFill>
              </a:rPr>
              <a:t>bed</a:t>
            </a:r>
            <a:endParaRPr lang="en-US" altLang="zh-CN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4" name="横卷形 83"/>
          <p:cNvSpPr/>
          <p:nvPr/>
        </p:nvSpPr>
        <p:spPr>
          <a:xfrm>
            <a:off x="1725284" y="3937662"/>
            <a:ext cx="7936302" cy="1095555"/>
          </a:xfrm>
          <a:prstGeom prst="horizontalScroll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</a:rPr>
              <a:t>4</a:t>
            </a:r>
            <a:r>
              <a:rPr lang="en-US" altLang="zh-CN" sz="2000" b="1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</a:rPr>
              <a:t>Simulation of a counter-current fluidized leaching </a:t>
            </a:r>
            <a:r>
              <a:rPr lang="en-US" altLang="zh-CN" sz="2000" b="1" dirty="0" smtClean="0">
                <a:solidFill>
                  <a:schemeClr val="bg1">
                    <a:lumMod val="50000"/>
                  </a:schemeClr>
                </a:solidFill>
              </a:rPr>
              <a:t>bed</a:t>
            </a:r>
            <a:endParaRPr lang="en-US" altLang="zh-CN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5" name="横卷形 84"/>
          <p:cNvSpPr/>
          <p:nvPr/>
        </p:nvSpPr>
        <p:spPr>
          <a:xfrm>
            <a:off x="1725284" y="4916085"/>
            <a:ext cx="7936302" cy="1095555"/>
          </a:xfrm>
          <a:prstGeom prst="horizontalScroll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</a:rPr>
              <a:t>5</a:t>
            </a:r>
            <a:r>
              <a:rPr lang="en-US" altLang="zh-CN" sz="2000" b="1" dirty="0" smtClean="0">
                <a:solidFill>
                  <a:schemeClr val="bg1">
                    <a:lumMod val="50000"/>
                  </a:schemeClr>
                </a:solidFill>
              </a:rPr>
              <a:t>. Summary</a:t>
            </a:r>
            <a:endParaRPr lang="en-US" altLang="zh-CN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81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/>
          <p:cNvSpPr txBox="1"/>
          <p:nvPr/>
        </p:nvSpPr>
        <p:spPr>
          <a:xfrm>
            <a:off x="136199" y="22121"/>
            <a:ext cx="44367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i="1" dirty="0">
                <a:solidFill>
                  <a:srgbClr val="0070C0"/>
                </a:solidFill>
              </a:rPr>
              <a:t>Computation speed of CGPM VS MP-PIC</a:t>
            </a:r>
            <a:endParaRPr lang="en-US" sz="2000" b="1" i="1" dirty="0">
              <a:solidFill>
                <a:srgbClr val="0070C0"/>
              </a:solidFill>
            </a:endParaRPr>
          </a:p>
        </p:txBody>
      </p:sp>
      <p:sp>
        <p:nvSpPr>
          <p:cNvPr id="52" name="Freeform 51"/>
          <p:cNvSpPr/>
          <p:nvPr/>
        </p:nvSpPr>
        <p:spPr>
          <a:xfrm>
            <a:off x="174299" y="161925"/>
            <a:ext cx="4316362" cy="273006"/>
          </a:xfrm>
          <a:custGeom>
            <a:avLst/>
            <a:gdLst>
              <a:gd name="connsiteX0" fmla="*/ 0 w 3632886"/>
              <a:gd name="connsiteY0" fmla="*/ 259492 h 259492"/>
              <a:gd name="connsiteX1" fmla="*/ 3534032 w 3632886"/>
              <a:gd name="connsiteY1" fmla="*/ 259492 h 259492"/>
              <a:gd name="connsiteX2" fmla="*/ 3632886 w 3632886"/>
              <a:gd name="connsiteY2" fmla="*/ 0 h 259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32886" h="259492">
                <a:moveTo>
                  <a:pt x="0" y="259492"/>
                </a:moveTo>
                <a:lnTo>
                  <a:pt x="3534032" y="259492"/>
                </a:lnTo>
                <a:lnTo>
                  <a:pt x="3632886" y="0"/>
                </a:lnTo>
              </a:path>
            </a:pathLst>
          </a:custGeom>
          <a:noFill/>
          <a:ln w="2857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2821348"/>
              </p:ext>
            </p:extLst>
          </p:nvPr>
        </p:nvGraphicFramePr>
        <p:xfrm>
          <a:off x="709136" y="659281"/>
          <a:ext cx="10712237" cy="1430761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948905"/>
                <a:gridCol w="4597880"/>
                <a:gridCol w="5165452"/>
              </a:tblGrid>
              <a:tr h="462153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MP-PIC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CGPM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537287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 smtClean="0"/>
                        <a:t>dt.CFD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Varied,</a:t>
                      </a:r>
                      <a:r>
                        <a:rPr lang="en-US" altLang="zh-CN" baseline="0" dirty="0" smtClean="0"/>
                        <a:t> stabilized at 1.0 x 10</a:t>
                      </a:r>
                      <a:r>
                        <a:rPr lang="en-US" altLang="zh-CN" baseline="30000" dirty="0" smtClean="0"/>
                        <a:t>-3</a:t>
                      </a:r>
                      <a:endParaRPr lang="zh-CN" altLang="en-US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Varied, </a:t>
                      </a:r>
                      <a:r>
                        <a:rPr lang="en-US" altLang="zh-CN" baseline="0" dirty="0" smtClean="0"/>
                        <a:t>stabilized at 1.0 x 10</a:t>
                      </a:r>
                      <a:r>
                        <a:rPr lang="en-US" altLang="zh-CN" baseline="30000" dirty="0" smtClean="0"/>
                        <a:t>-3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431321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 smtClean="0"/>
                        <a:t>dt.Solid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Varied, </a:t>
                      </a:r>
                      <a:r>
                        <a:rPr lang="en-US" altLang="zh-CN" baseline="0" dirty="0" smtClean="0"/>
                        <a:t>stabilized at 1.0 x 10</a:t>
                      </a:r>
                      <a:r>
                        <a:rPr lang="en-US" altLang="zh-CN" baseline="30000" dirty="0" smtClean="0"/>
                        <a:t>-3</a:t>
                      </a:r>
                      <a:endParaRPr lang="zh-CN" altLang="en-US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Fixed at</a:t>
                      </a:r>
                      <a:r>
                        <a:rPr lang="en-US" altLang="zh-CN" baseline="0" dirty="0" smtClean="0"/>
                        <a:t> 1.0 x 10</a:t>
                      </a:r>
                      <a:r>
                        <a:rPr lang="en-US" altLang="zh-CN" baseline="30000" dirty="0" smtClean="0"/>
                        <a:t>-4</a:t>
                      </a:r>
                      <a:endParaRPr lang="zh-CN" altLang="en-US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t="8110"/>
          <a:stretch/>
        </p:blipFill>
        <p:spPr>
          <a:xfrm>
            <a:off x="2332480" y="2396343"/>
            <a:ext cx="6938568" cy="383363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347558" y="2396344"/>
            <a:ext cx="1014883" cy="338146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000509" y="3921949"/>
            <a:ext cx="3347049" cy="564384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92853" y="1647930"/>
            <a:ext cx="10057453" cy="502416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47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 51"/>
          <p:cNvSpPr/>
          <p:nvPr/>
        </p:nvSpPr>
        <p:spPr>
          <a:xfrm>
            <a:off x="174298" y="161925"/>
            <a:ext cx="4398627" cy="273006"/>
          </a:xfrm>
          <a:custGeom>
            <a:avLst/>
            <a:gdLst>
              <a:gd name="connsiteX0" fmla="*/ 0 w 3632886"/>
              <a:gd name="connsiteY0" fmla="*/ 259492 h 259492"/>
              <a:gd name="connsiteX1" fmla="*/ 3534032 w 3632886"/>
              <a:gd name="connsiteY1" fmla="*/ 259492 h 259492"/>
              <a:gd name="connsiteX2" fmla="*/ 3632886 w 3632886"/>
              <a:gd name="connsiteY2" fmla="*/ 0 h 259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32886" h="259492">
                <a:moveTo>
                  <a:pt x="0" y="259492"/>
                </a:moveTo>
                <a:lnTo>
                  <a:pt x="3534032" y="259492"/>
                </a:lnTo>
                <a:lnTo>
                  <a:pt x="3632886" y="0"/>
                </a:lnTo>
              </a:path>
            </a:pathLst>
          </a:custGeom>
          <a:noFill/>
          <a:ln w="2857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8" descr="C:\Users\LUL\Documents\ls-cfd\post\lines\speed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964" y="681487"/>
            <a:ext cx="36576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19" descr="C:\Users\LUL\Documents\ls-cfd\post\lines\scale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964" y="3989717"/>
            <a:ext cx="3657600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/>
        </p:nvSpPr>
        <p:spPr>
          <a:xfrm>
            <a:off x="0" y="5560129"/>
            <a:ext cx="48221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6870" indent="279400" algn="just">
              <a:spcAft>
                <a:spcPts val="0"/>
              </a:spcAft>
            </a:pPr>
            <a:r>
              <a:rPr lang="en-US" altLang="zh-CN" sz="1600" kern="0" dirty="0" smtClean="0">
                <a:latin typeface="Calibri" panose="020F05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For simple flow, they gave very similar results.</a:t>
            </a:r>
            <a:endParaRPr lang="zh-CN" altLang="zh-CN" sz="16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761564" y="898925"/>
            <a:ext cx="35023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dirty="0"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altLang="zh-CN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sing </a:t>
            </a:r>
            <a:r>
              <a:rPr lang="en-US" altLang="zh-CN" sz="1600" dirty="0">
                <a:ea typeface="Calibri" panose="020F0502020204030204" pitchFamily="34" charset="0"/>
                <a:cs typeface="Times New Roman" panose="02020603050405020304" pitchFamily="18" charset="0"/>
              </a:rPr>
              <a:t>16 CPU cores on a single host with openMP </a:t>
            </a:r>
            <a:r>
              <a:rPr lang="en-US" altLang="zh-CN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multi-threads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16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MP-PIC </a:t>
            </a:r>
            <a:r>
              <a:rPr lang="en-US" altLang="zh-CN" sz="1600" dirty="0">
                <a:ea typeface="Calibri" panose="020F0502020204030204" pitchFamily="34" charset="0"/>
                <a:cs typeface="Times New Roman" panose="02020603050405020304" pitchFamily="18" charset="0"/>
              </a:rPr>
              <a:t>is only about 10%-20% faster than </a:t>
            </a:r>
            <a:r>
              <a:rPr lang="en-US" altLang="zh-CN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CGPM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16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altLang="zh-CN" sz="1600" dirty="0">
                <a:ea typeface="Calibri" panose="020F0502020204030204" pitchFamily="34" charset="0"/>
                <a:cs typeface="Times New Roman" panose="02020603050405020304" pitchFamily="18" charset="0"/>
              </a:rPr>
              <a:t>speed priority of MP-PIC is not that much as </a:t>
            </a:r>
            <a:r>
              <a:rPr lang="en-US" altLang="zh-CN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supposed although time step is 10 times larger.</a:t>
            </a:r>
            <a:endParaRPr lang="zh-CN" altLang="en-US" sz="1600" dirty="0"/>
          </a:p>
        </p:txBody>
      </p:sp>
      <p:sp>
        <p:nvSpPr>
          <p:cNvPr id="8" name="矩形 7"/>
          <p:cNvSpPr/>
          <p:nvPr/>
        </p:nvSpPr>
        <p:spPr>
          <a:xfrm>
            <a:off x="8761564" y="4057233"/>
            <a:ext cx="350232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For 10.24 </a:t>
            </a:r>
            <a:r>
              <a:rPr lang="en-US" altLang="zh-CN" sz="1600" dirty="0">
                <a:ea typeface="Calibri" panose="020F0502020204030204" pitchFamily="34" charset="0"/>
                <a:cs typeface="Times New Roman" panose="02020603050405020304" pitchFamily="18" charset="0"/>
              </a:rPr>
              <a:t>million computation particles is about 0.58 physical seconds per </a:t>
            </a:r>
            <a:r>
              <a:rPr lang="en-US" altLang="zh-CN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hour</a:t>
            </a:r>
          </a:p>
          <a:p>
            <a:endParaRPr lang="en-US" altLang="zh-CN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dirty="0"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altLang="zh-CN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he </a:t>
            </a:r>
            <a:r>
              <a:rPr lang="en-US" altLang="zh-CN" sz="1600" dirty="0">
                <a:ea typeface="Calibri" panose="020F0502020204030204" pitchFamily="34" charset="0"/>
                <a:cs typeface="Times New Roman" panose="02020603050405020304" pitchFamily="18" charset="0"/>
              </a:rPr>
              <a:t>corresponding total strong scale efficiency of 256 processes is about 40</a:t>
            </a:r>
            <a:r>
              <a:rPr lang="en-US" altLang="zh-CN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16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This </a:t>
            </a:r>
            <a:r>
              <a:rPr lang="en-US" altLang="zh-CN" sz="1600" dirty="0">
                <a:ea typeface="Calibri" panose="020F0502020204030204" pitchFamily="34" charset="0"/>
                <a:cs typeface="Times New Roman" panose="02020603050405020304" pitchFamily="18" charset="0"/>
              </a:rPr>
              <a:t>offers us an opportunity to investigate pilot or even industrial reactors with particle scale </a:t>
            </a:r>
            <a:r>
              <a:rPr lang="en-US" altLang="zh-CN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models</a:t>
            </a:r>
            <a:endParaRPr lang="zh-CN" altLang="en-US" sz="1600" dirty="0"/>
          </a:p>
        </p:txBody>
      </p:sp>
      <p:sp>
        <p:nvSpPr>
          <p:cNvPr id="11" name="TextBox 50"/>
          <p:cNvSpPr txBox="1"/>
          <p:nvPr/>
        </p:nvSpPr>
        <p:spPr>
          <a:xfrm>
            <a:off x="136199" y="22121"/>
            <a:ext cx="44367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i="1" dirty="0">
                <a:solidFill>
                  <a:srgbClr val="0070C0"/>
                </a:solidFill>
              </a:rPr>
              <a:t>Computation speed of CGPM </a:t>
            </a:r>
            <a:r>
              <a:rPr lang="en-US" altLang="zh-CN" sz="2000" b="1" i="1" dirty="0" smtClean="0">
                <a:solidFill>
                  <a:srgbClr val="0070C0"/>
                </a:solidFill>
              </a:rPr>
              <a:t>Vs. </a:t>
            </a:r>
            <a:r>
              <a:rPr lang="en-US" altLang="zh-CN" sz="2000" b="1" i="1" dirty="0">
                <a:solidFill>
                  <a:srgbClr val="0070C0"/>
                </a:solidFill>
              </a:rPr>
              <a:t>MP-PIC</a:t>
            </a:r>
            <a:endParaRPr lang="en-US" sz="2000" b="1" i="1" dirty="0">
              <a:solidFill>
                <a:srgbClr val="0070C0"/>
              </a:solidFill>
            </a:endParaRPr>
          </a:p>
        </p:txBody>
      </p:sp>
      <p:pic>
        <p:nvPicPr>
          <p:cNvPr id="9" name="dem-pi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0284" t="8527" r="10407" b="11783"/>
          <a:stretch>
            <a:fillRect/>
          </a:stretch>
        </p:blipFill>
        <p:spPr>
          <a:xfrm>
            <a:off x="136199" y="898925"/>
            <a:ext cx="4826866" cy="433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27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Box 18"/>
          <p:cNvSpPr txBox="1">
            <a:spLocks noChangeArrowheads="1"/>
          </p:cNvSpPr>
          <p:nvPr/>
        </p:nvSpPr>
        <p:spPr bwMode="auto">
          <a:xfrm>
            <a:off x="110542" y="-6898"/>
            <a:ext cx="70661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 dirty="0" smtClean="0">
                <a:ln w="9525">
                  <a:solidFill>
                    <a:srgbClr val="003C69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700000" algn="tl" rotWithShape="0">
                    <a:srgbClr val="003C69">
                      <a:lumMod val="50000"/>
                    </a:srgbClr>
                  </a:outerShdw>
                </a:effectLst>
                <a:latin typeface="Arial"/>
              </a:rPr>
              <a:t>Outlines</a:t>
            </a:r>
            <a:endParaRPr lang="en-US" altLang="en-US" sz="2400" b="1" i="1" dirty="0">
              <a:ln w="9525">
                <a:solidFill>
                  <a:srgbClr val="003C69"/>
                </a:solidFill>
                <a:prstDash val="solid"/>
              </a:ln>
              <a:solidFill>
                <a:srgbClr val="FFFFFF"/>
              </a:solidFill>
              <a:effectLst>
                <a:outerShdw blurRad="12700" dist="38100" dir="2700000" algn="tl" rotWithShape="0">
                  <a:srgbClr val="003C69">
                    <a:lumMod val="50000"/>
                  </a:srgbClr>
                </a:outerShdw>
              </a:effectLst>
              <a:latin typeface="Arial"/>
            </a:endParaRPr>
          </a:p>
        </p:txBody>
      </p:sp>
      <p:sp>
        <p:nvSpPr>
          <p:cNvPr id="94" name="Freeform 93"/>
          <p:cNvSpPr/>
          <p:nvPr/>
        </p:nvSpPr>
        <p:spPr>
          <a:xfrm>
            <a:off x="110542" y="46244"/>
            <a:ext cx="1389784" cy="364311"/>
          </a:xfrm>
          <a:custGeom>
            <a:avLst/>
            <a:gdLst>
              <a:gd name="connsiteX0" fmla="*/ 0 w 7327900"/>
              <a:gd name="connsiteY0" fmla="*/ 381000 h 381000"/>
              <a:gd name="connsiteX1" fmla="*/ 7200900 w 7327900"/>
              <a:gd name="connsiteY1" fmla="*/ 381000 h 381000"/>
              <a:gd name="connsiteX2" fmla="*/ 7327900 w 7327900"/>
              <a:gd name="connsiteY2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27900" h="381000">
                <a:moveTo>
                  <a:pt x="0" y="381000"/>
                </a:moveTo>
                <a:lnTo>
                  <a:pt x="7200900" y="381000"/>
                </a:lnTo>
                <a:lnTo>
                  <a:pt x="7327900" y="0"/>
                </a:lnTo>
              </a:path>
            </a:pathLst>
          </a:custGeom>
          <a:noFill/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横卷形 2"/>
          <p:cNvSpPr/>
          <p:nvPr/>
        </p:nvSpPr>
        <p:spPr>
          <a:xfrm>
            <a:off x="1725284" y="710181"/>
            <a:ext cx="7936302" cy="1095555"/>
          </a:xfrm>
          <a:prstGeom prst="horizontalScroll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 smtClean="0">
                <a:solidFill>
                  <a:schemeClr val="bg1">
                    <a:lumMod val="50000"/>
                  </a:schemeClr>
                </a:solidFill>
              </a:rPr>
              <a:t>1. Physical </a:t>
            </a: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</a:rPr>
              <a:t>model of coarse grained particle method (CGPM)</a:t>
            </a:r>
          </a:p>
        </p:txBody>
      </p:sp>
      <p:sp>
        <p:nvSpPr>
          <p:cNvPr id="82" name="横卷形 81"/>
          <p:cNvSpPr/>
          <p:nvPr/>
        </p:nvSpPr>
        <p:spPr>
          <a:xfrm>
            <a:off x="1725284" y="1805736"/>
            <a:ext cx="7936302" cy="1095555"/>
          </a:xfrm>
          <a:prstGeom prst="horizontalScroll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altLang="zh-CN" sz="2000" b="1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</a:rPr>
              <a:t>Computation speed of CGPM Vs. MP-PIC</a:t>
            </a:r>
          </a:p>
        </p:txBody>
      </p:sp>
      <p:sp>
        <p:nvSpPr>
          <p:cNvPr id="83" name="横卷形 82"/>
          <p:cNvSpPr/>
          <p:nvPr/>
        </p:nvSpPr>
        <p:spPr>
          <a:xfrm>
            <a:off x="1725284" y="2842107"/>
            <a:ext cx="7936302" cy="1095555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3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. </a:t>
            </a:r>
            <a:r>
              <a:rPr lang="en-US" altLang="zh-CN" sz="2000" b="1" dirty="0">
                <a:solidFill>
                  <a:srgbClr val="FF0000"/>
                </a:solidFill>
              </a:rPr>
              <a:t>Simulation of a bubbling fluidized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bed</a:t>
            </a:r>
            <a:endParaRPr lang="en-US" altLang="zh-CN" sz="2000" b="1" dirty="0">
              <a:solidFill>
                <a:srgbClr val="FF0000"/>
              </a:solidFill>
            </a:endParaRPr>
          </a:p>
        </p:txBody>
      </p:sp>
      <p:sp>
        <p:nvSpPr>
          <p:cNvPr id="84" name="横卷形 83"/>
          <p:cNvSpPr/>
          <p:nvPr/>
        </p:nvSpPr>
        <p:spPr>
          <a:xfrm>
            <a:off x="1725284" y="3937662"/>
            <a:ext cx="7936302" cy="1095555"/>
          </a:xfrm>
          <a:prstGeom prst="horizontalScroll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</a:rPr>
              <a:t>4</a:t>
            </a:r>
            <a:r>
              <a:rPr lang="en-US" altLang="zh-CN" sz="2000" b="1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</a:rPr>
              <a:t>Simulation of a counter-current fluidized leaching </a:t>
            </a:r>
            <a:r>
              <a:rPr lang="en-US" altLang="zh-CN" sz="2000" b="1" dirty="0" smtClean="0">
                <a:solidFill>
                  <a:schemeClr val="bg1">
                    <a:lumMod val="50000"/>
                  </a:schemeClr>
                </a:solidFill>
              </a:rPr>
              <a:t>bed</a:t>
            </a:r>
            <a:endParaRPr lang="en-US" altLang="zh-CN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5" name="横卷形 84"/>
          <p:cNvSpPr/>
          <p:nvPr/>
        </p:nvSpPr>
        <p:spPr>
          <a:xfrm>
            <a:off x="1725284" y="4916085"/>
            <a:ext cx="7936302" cy="1095555"/>
          </a:xfrm>
          <a:prstGeom prst="horizontalScroll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</a:rPr>
              <a:t>5</a:t>
            </a:r>
            <a:r>
              <a:rPr lang="en-US" altLang="zh-CN" sz="2000" b="1" dirty="0" smtClean="0">
                <a:solidFill>
                  <a:schemeClr val="bg1">
                    <a:lumMod val="50000"/>
                  </a:schemeClr>
                </a:solidFill>
              </a:rPr>
              <a:t>. Summary</a:t>
            </a:r>
            <a:endParaRPr lang="en-US" altLang="zh-CN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77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17449</TotalTime>
  <Words>1977</Words>
  <Application>Microsoft Office PowerPoint</Application>
  <PresentationFormat>Widescreen</PresentationFormat>
  <Paragraphs>241</Paragraphs>
  <Slides>25</Slides>
  <Notes>25</Notes>
  <HiddenSlides>0</HiddenSlides>
  <MMClips>9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黑体</vt:lpstr>
      <vt:lpstr>宋体</vt:lpstr>
      <vt:lpstr>宋体</vt:lpstr>
      <vt:lpstr>Arial</vt:lpstr>
      <vt:lpstr>Calibri</vt:lpstr>
      <vt:lpstr>Calibri Light</vt:lpstr>
      <vt:lpstr>Times</vt:lpstr>
      <vt:lpstr>Times New Roman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Yoo, Kisoo (CONTR)</dc:creator>
  <cp:lastModifiedBy>Dietiker, Jean F. </cp:lastModifiedBy>
  <cp:revision>286</cp:revision>
  <cp:lastPrinted>2016-08-10T11:32:37Z</cp:lastPrinted>
  <dcterms:created xsi:type="dcterms:W3CDTF">2016-02-19T19:47:21Z</dcterms:created>
  <dcterms:modified xsi:type="dcterms:W3CDTF">2016-08-23T14:26:06Z</dcterms:modified>
</cp:coreProperties>
</file>